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sldIdLst>
    <p:sldId id="256" r:id="rId2"/>
    <p:sldId id="258" r:id="rId3"/>
    <p:sldId id="262" r:id="rId4"/>
    <p:sldId id="260" r:id="rId5"/>
    <p:sldId id="261" r:id="rId6"/>
    <p:sldId id="263" r:id="rId7"/>
    <p:sldId id="269" r:id="rId8"/>
    <p:sldId id="264" r:id="rId9"/>
    <p:sldId id="270" r:id="rId10"/>
    <p:sldId id="271" r:id="rId11"/>
    <p:sldId id="272" r:id="rId12"/>
    <p:sldId id="273" r:id="rId13"/>
    <p:sldId id="266" r:id="rId14"/>
    <p:sldId id="267" r:id="rId15"/>
    <p:sldId id="274" r:id="rId16"/>
    <p:sldId id="277" r:id="rId17"/>
    <p:sldId id="278" r:id="rId18"/>
    <p:sldId id="276"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12" autoAdjust="0"/>
    <p:restoredTop sz="94660"/>
  </p:normalViewPr>
  <p:slideViewPr>
    <p:cSldViewPr snapToGrid="0">
      <p:cViewPr varScale="1">
        <p:scale>
          <a:sx n="107" d="100"/>
          <a:sy n="107" d="100"/>
        </p:scale>
        <p:origin x="64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pt-BR"/>
              <a:t>Clique para editar o título Mestre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3AAC2266-3DEE-4F15-93D3-92D21E2D964D}" type="datetimeFigureOut">
              <a:rPr lang="pt-BR" smtClean="0"/>
              <a:t>19/03/2026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7827905-D08D-4D2F-8D68-4CD72BB95B22}" type="slidenum">
              <a:rPr lang="pt-BR" smtClean="0"/>
              <a:t>‹nº›</a:t>
            </a:fld>
            <a:endParaRPr lang="pt-BR"/>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695218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nchor="ct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3AAC2266-3DEE-4F15-93D3-92D21E2D964D}" type="datetimeFigureOut">
              <a:rPr lang="pt-BR" smtClean="0"/>
              <a:t>19/03/2026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7827905-D08D-4D2F-8D68-4CD72BB95B22}" type="slidenum">
              <a:rPr lang="pt-BR" smtClean="0"/>
              <a:t>‹nº›</a:t>
            </a:fld>
            <a:endParaRPr lang="pt-BR"/>
          </a:p>
        </p:txBody>
      </p:sp>
    </p:spTree>
    <p:extLst>
      <p:ext uri="{BB962C8B-B14F-4D97-AF65-F5344CB8AC3E}">
        <p14:creationId xmlns:p14="http://schemas.microsoft.com/office/powerpoint/2010/main" val="362492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pt-BR"/>
              <a:t>Clique para editar o título Mestre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3AAC2266-3DEE-4F15-93D3-92D21E2D964D}" type="datetimeFigureOut">
              <a:rPr lang="pt-BR" smtClean="0"/>
              <a:t>19/03/2026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7827905-D08D-4D2F-8D68-4CD72BB95B22}" type="slidenum">
              <a:rPr lang="pt-BR" smtClean="0"/>
              <a:t>‹nº›</a:t>
            </a:fld>
            <a:endParaRPr lang="pt-BR"/>
          </a:p>
        </p:txBody>
      </p:sp>
    </p:spTree>
    <p:extLst>
      <p:ext uri="{BB962C8B-B14F-4D97-AF65-F5344CB8AC3E}">
        <p14:creationId xmlns:p14="http://schemas.microsoft.com/office/powerpoint/2010/main" val="21570621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3AAC2266-3DEE-4F15-93D3-92D21E2D964D}" type="datetimeFigureOut">
              <a:rPr lang="pt-BR" smtClean="0"/>
              <a:t>19/03/2026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57827905-D08D-4D2F-8D68-4CD72BB95B22}" type="slidenum">
              <a:rPr lang="pt-BR" smtClean="0"/>
              <a:t>‹nº›</a:t>
            </a:fld>
            <a:endParaRPr lang="pt-BR"/>
          </a:p>
        </p:txBody>
      </p:sp>
    </p:spTree>
    <p:extLst>
      <p:ext uri="{BB962C8B-B14F-4D97-AF65-F5344CB8AC3E}">
        <p14:creationId xmlns:p14="http://schemas.microsoft.com/office/powerpoint/2010/main" val="17504999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t-BR"/>
              <a:t>Clique para editar o título Mestre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3AAC2266-3DEE-4F15-93D3-92D21E2D964D}" type="datetimeFigureOut">
              <a:rPr lang="pt-BR" smtClean="0"/>
              <a:t>19/03/2026</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57827905-D08D-4D2F-8D68-4CD72BB95B22}" type="slidenum">
              <a:rPr lang="pt-BR" smtClean="0"/>
              <a:t>‹nº›</a:t>
            </a:fld>
            <a:endParaRPr lang="pt-BR"/>
          </a:p>
        </p:txBody>
      </p:sp>
    </p:spTree>
    <p:extLst>
      <p:ext uri="{BB962C8B-B14F-4D97-AF65-F5344CB8AC3E}">
        <p14:creationId xmlns:p14="http://schemas.microsoft.com/office/powerpoint/2010/main" val="2662698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3AAC2266-3DEE-4F15-93D3-92D21E2D964D}" type="datetimeFigureOut">
              <a:rPr lang="pt-BR" smtClean="0"/>
              <a:t>19/03/2026</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57827905-D08D-4D2F-8D68-4CD72BB95B22}" type="slidenum">
              <a:rPr lang="pt-BR" smtClean="0"/>
              <a:t>‹nº›</a:t>
            </a:fld>
            <a:endParaRPr lang="pt-BR"/>
          </a:p>
        </p:txBody>
      </p:sp>
    </p:spTree>
    <p:extLst>
      <p:ext uri="{BB962C8B-B14F-4D97-AF65-F5344CB8AC3E}">
        <p14:creationId xmlns:p14="http://schemas.microsoft.com/office/powerpoint/2010/main" val="3602704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AC2266-3DEE-4F15-93D3-92D21E2D964D}" type="datetimeFigureOut">
              <a:rPr lang="pt-BR" smtClean="0"/>
              <a:t>19/03/2026</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57827905-D08D-4D2F-8D68-4CD72BB95B22}" type="slidenum">
              <a:rPr lang="pt-BR" smtClean="0"/>
              <a:t>‹nº›</a:t>
            </a:fld>
            <a:endParaRPr lang="pt-BR"/>
          </a:p>
        </p:txBody>
      </p:sp>
    </p:spTree>
    <p:extLst>
      <p:ext uri="{BB962C8B-B14F-4D97-AF65-F5344CB8AC3E}">
        <p14:creationId xmlns:p14="http://schemas.microsoft.com/office/powerpoint/2010/main" val="80105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pt-BR"/>
              <a:t>Clique para editar o título Mestre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3AAC2266-3DEE-4F15-93D3-92D21E2D964D}" type="datetimeFigureOut">
              <a:rPr lang="pt-BR" smtClean="0"/>
              <a:t>19/03/2026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57827905-D08D-4D2F-8D68-4CD72BB95B22}" type="slidenum">
              <a:rPr lang="pt-BR" smtClean="0"/>
              <a:t>‹nº›</a:t>
            </a:fld>
            <a:endParaRPr lang="pt-BR"/>
          </a:p>
        </p:txBody>
      </p:sp>
    </p:spTree>
    <p:extLst>
      <p:ext uri="{BB962C8B-B14F-4D97-AF65-F5344CB8AC3E}">
        <p14:creationId xmlns:p14="http://schemas.microsoft.com/office/powerpoint/2010/main" val="2155536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pt-BR"/>
              <a:t>Clique para editar o título Mestre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3AAC2266-3DEE-4F15-93D3-92D21E2D964D}" type="datetimeFigureOut">
              <a:rPr lang="pt-BR" smtClean="0"/>
              <a:t>19/03/2026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57827905-D08D-4D2F-8D68-4CD72BB95B22}" type="slidenum">
              <a:rPr lang="pt-BR" smtClean="0"/>
              <a:t>‹nº›</a:t>
            </a:fld>
            <a:endParaRPr lang="pt-BR"/>
          </a:p>
        </p:txBody>
      </p:sp>
    </p:spTree>
    <p:extLst>
      <p:ext uri="{BB962C8B-B14F-4D97-AF65-F5344CB8AC3E}">
        <p14:creationId xmlns:p14="http://schemas.microsoft.com/office/powerpoint/2010/main" val="1731777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oto Panorâmica com Legend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a:t>Clique para editar os estilos de texto Mestres</a:t>
            </a:r>
          </a:p>
        </p:txBody>
      </p:sp>
      <p:sp>
        <p:nvSpPr>
          <p:cNvPr id="3" name="Date Placeholder 2"/>
          <p:cNvSpPr>
            <a:spLocks noGrp="1"/>
          </p:cNvSpPr>
          <p:nvPr>
            <p:ph type="dt" sz="half" idx="10"/>
          </p:nvPr>
        </p:nvSpPr>
        <p:spPr/>
        <p:txBody>
          <a:bodyPr/>
          <a:lstStyle/>
          <a:p>
            <a:fld id="{3AAC2266-3DEE-4F15-93D3-92D21E2D964D}" type="datetimeFigureOut">
              <a:rPr lang="pt-BR" smtClean="0"/>
              <a:t>19/03/2026</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57827905-D08D-4D2F-8D68-4CD72BB95B22}" type="slidenum">
              <a:rPr lang="pt-BR" smtClean="0"/>
              <a:t>‹nº›</a:t>
            </a:fld>
            <a:endParaRPr lang="pt-BR"/>
          </a:p>
        </p:txBody>
      </p:sp>
    </p:spTree>
    <p:extLst>
      <p:ext uri="{BB962C8B-B14F-4D97-AF65-F5344CB8AC3E}">
        <p14:creationId xmlns:p14="http://schemas.microsoft.com/office/powerpoint/2010/main" val="3047715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pt-BR"/>
              <a:t>Clique para editar o título Mestre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3AAC2266-3DEE-4F15-93D3-92D21E2D964D}" type="datetimeFigureOut">
              <a:rPr lang="pt-BR" smtClean="0"/>
              <a:t>19/03/2026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7827905-D08D-4D2F-8D68-4CD72BB95B22}" type="slidenum">
              <a:rPr lang="pt-BR" smtClean="0"/>
              <a:t>‹nº›</a:t>
            </a:fld>
            <a:endParaRPr lang="pt-BR"/>
          </a:p>
        </p:txBody>
      </p:sp>
    </p:spTree>
    <p:extLst>
      <p:ext uri="{BB962C8B-B14F-4D97-AF65-F5344CB8AC3E}">
        <p14:creationId xmlns:p14="http://schemas.microsoft.com/office/powerpoint/2010/main" val="17009941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pt-BR"/>
              <a:t>Clique para editar o título Mestre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a:t>Clique para editar os estilos de texto Mestres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3AAC2266-3DEE-4F15-93D3-92D21E2D964D}" type="datetimeFigureOut">
              <a:rPr lang="pt-BR" smtClean="0"/>
              <a:t>19/03/2026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7827905-D08D-4D2F-8D68-4CD72BB95B22}" type="slidenum">
              <a:rPr lang="pt-BR" smtClean="0"/>
              <a:t>‹nº›</a:t>
            </a:fld>
            <a:endParaRPr lang="pt-BR"/>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5132770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pt-BR"/>
              <a:t>Clique para editar o título Mestre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3AAC2266-3DEE-4F15-93D3-92D21E2D964D}" type="datetimeFigureOut">
              <a:rPr lang="pt-BR" smtClean="0"/>
              <a:t>19/03/2026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7827905-D08D-4D2F-8D68-4CD72BB95B22}" type="slidenum">
              <a:rPr lang="pt-BR" smtClean="0"/>
              <a:t>‹nº›</a:t>
            </a:fld>
            <a:endParaRPr lang="pt-BR"/>
          </a:p>
        </p:txBody>
      </p:sp>
    </p:spTree>
    <p:extLst>
      <p:ext uri="{BB962C8B-B14F-4D97-AF65-F5344CB8AC3E}">
        <p14:creationId xmlns:p14="http://schemas.microsoft.com/office/powerpoint/2010/main" val="41932901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o 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pt-BR"/>
              <a:t>Clique para editar o título Mestre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pt-BR"/>
              <a:t>Clique para editar os estilos de texto Mestres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3AAC2266-3DEE-4F15-93D3-92D21E2D964D}" type="datetimeFigureOut">
              <a:rPr lang="pt-BR" smtClean="0"/>
              <a:t>19/03/2026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7827905-D08D-4D2F-8D68-4CD72BB95B22}" type="slidenum">
              <a:rPr lang="pt-BR" smtClean="0"/>
              <a:t>‹nº›</a:t>
            </a:fld>
            <a:endParaRPr lang="pt-BR"/>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444814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iro ou Falso">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pt-BR"/>
              <a:t>Clique para editar o título Mestre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pt-BR"/>
              <a:t>Clique para editar os estilos de texto Mestres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3AAC2266-3DEE-4F15-93D3-92D21E2D964D}" type="datetimeFigureOut">
              <a:rPr lang="pt-BR" smtClean="0"/>
              <a:t>19/03/2026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7827905-D08D-4D2F-8D68-4CD72BB95B22}" type="slidenum">
              <a:rPr lang="pt-BR" smtClean="0"/>
              <a:t>‹nº›</a:t>
            </a:fld>
            <a:endParaRPr lang="pt-BR"/>
          </a:p>
        </p:txBody>
      </p:sp>
    </p:spTree>
    <p:extLst>
      <p:ext uri="{BB962C8B-B14F-4D97-AF65-F5344CB8AC3E}">
        <p14:creationId xmlns:p14="http://schemas.microsoft.com/office/powerpoint/2010/main" val="4698119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ncho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3AAC2266-3DEE-4F15-93D3-92D21E2D964D}" type="datetimeFigureOut">
              <a:rPr lang="pt-BR" smtClean="0"/>
              <a:t>19/03/2026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7827905-D08D-4D2F-8D68-4CD72BB95B22}" type="slidenum">
              <a:rPr lang="pt-BR" smtClean="0"/>
              <a:t>‹nº›</a:t>
            </a:fld>
            <a:endParaRPr lang="pt-BR"/>
          </a:p>
        </p:txBody>
      </p:sp>
    </p:spTree>
    <p:extLst>
      <p:ext uri="{BB962C8B-B14F-4D97-AF65-F5344CB8AC3E}">
        <p14:creationId xmlns:p14="http://schemas.microsoft.com/office/powerpoint/2010/main" val="9124889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3AAC2266-3DEE-4F15-93D3-92D21E2D964D}" type="datetimeFigureOut">
              <a:rPr lang="pt-BR" smtClean="0"/>
              <a:t>19/03/2026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7827905-D08D-4D2F-8D68-4CD72BB95B22}" type="slidenum">
              <a:rPr lang="pt-BR" smtClean="0"/>
              <a:t>‹nº›</a:t>
            </a:fld>
            <a:endParaRPr lang="pt-BR"/>
          </a:p>
        </p:txBody>
      </p:sp>
    </p:spTree>
    <p:extLst>
      <p:ext uri="{BB962C8B-B14F-4D97-AF65-F5344CB8AC3E}">
        <p14:creationId xmlns:p14="http://schemas.microsoft.com/office/powerpoint/2010/main" val="575512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3AAC2266-3DEE-4F15-93D3-92D21E2D964D}" type="datetimeFigureOut">
              <a:rPr lang="pt-BR" smtClean="0"/>
              <a:t>19/03/2026</a:t>
            </a:fld>
            <a:endParaRPr lang="pt-BR"/>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pt-BR"/>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57827905-D08D-4D2F-8D68-4CD72BB95B22}" type="slidenum">
              <a:rPr lang="pt-BR" smtClean="0"/>
              <a:t>‹nº›</a:t>
            </a:fld>
            <a:endParaRPr lang="pt-BR"/>
          </a:p>
        </p:txBody>
      </p:sp>
    </p:spTree>
    <p:extLst>
      <p:ext uri="{BB962C8B-B14F-4D97-AF65-F5344CB8AC3E}">
        <p14:creationId xmlns:p14="http://schemas.microsoft.com/office/powerpoint/2010/main" val="1335808004"/>
      </p:ext>
    </p:extLst>
  </p:cSld>
  <p:clrMap bg1="dk1" tx1="lt1" bg2="dk2"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 id="2147483821"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50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50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50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4pPr>
      <a:lvl5pPr marL="21145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3.webp"/><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hyperlink" Target="http://repositorio.ipea.gov.br/bitstream/11058/2924/1/TD_1848.pdf" TargetMode="External"/><Relationship Id="rId2" Type="http://schemas.openxmlformats.org/officeDocument/2006/relationships/hyperlink" Target="https://www.geledes.org.br/wp-content/uploads/2017/03/e-BOOK-MULHERES-NEGRAS-e-VIOL%C3%8ANCIA-DOM%C3%89STICA-decodifancando-os-n%C3%BAmeros-isbn.pdf" TargetMode="External"/><Relationship Id="rId1" Type="http://schemas.openxmlformats.org/officeDocument/2006/relationships/slideLayout" Target="../slideLayouts/slideLayout6.xml"/><Relationship Id="rId5" Type="http://schemas.openxmlformats.org/officeDocument/2006/relationships/hyperlink" Target="https://www.ipea.gov.br/atlasviolencia/arquivos/artigos/1375-atlasdaviolencia2021completo" TargetMode="External"/><Relationship Id="rId4" Type="http://schemas.openxmlformats.org/officeDocument/2006/relationships/hyperlink" Target="https://forumseguranca.org.br/wp-content/uploads/2020/10/anuario-14-2020-v1-interativo.pdf"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9.webp"/><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315279-992D-7D8B-D0C9-A45F1BE914A0}"/>
              </a:ext>
            </a:extLst>
          </p:cNvPr>
          <p:cNvSpPr>
            <a:spLocks noGrp="1"/>
          </p:cNvSpPr>
          <p:nvPr>
            <p:ph type="ctrTitle"/>
          </p:nvPr>
        </p:nvSpPr>
        <p:spPr>
          <a:xfrm>
            <a:off x="1524000" y="518160"/>
            <a:ext cx="9144000" cy="2991803"/>
          </a:xfrm>
        </p:spPr>
        <p:txBody>
          <a:bodyPr>
            <a:normAutofit fontScale="90000"/>
          </a:bodyPr>
          <a:lstStyle/>
          <a:p>
            <a:pPr algn="ctr"/>
            <a:r>
              <a:rPr lang="pt-BR" sz="4000" b="1" dirty="0">
                <a:solidFill>
                  <a:schemeClr val="bg1"/>
                </a:solidFill>
                <a:latin typeface="Arial" panose="020B0604020202020204" pitchFamily="34" charset="0"/>
                <a:cs typeface="Arial" panose="020B0604020202020204" pitchFamily="34" charset="0"/>
              </a:rPr>
              <a:t>A INVISIBILIDADE DAS MULHERES NEGRAS PERIFÉRICAS VÍTIMAS DE VIOLÊNCIA DOMÉSTICA NA SOCIEDADE BRASILEIRA</a:t>
            </a:r>
            <a:br>
              <a:rPr lang="pt-BR" dirty="0"/>
            </a:br>
            <a:endParaRPr lang="pt-BR" dirty="0"/>
          </a:p>
        </p:txBody>
      </p:sp>
      <p:sp>
        <p:nvSpPr>
          <p:cNvPr id="3" name="Subtítulo 2">
            <a:extLst>
              <a:ext uri="{FF2B5EF4-FFF2-40B4-BE49-F238E27FC236}">
                <a16:creationId xmlns:a16="http://schemas.microsoft.com/office/drawing/2014/main" id="{181995DE-4076-7BC0-9A7A-E337A0603455}"/>
              </a:ext>
            </a:extLst>
          </p:cNvPr>
          <p:cNvSpPr>
            <a:spLocks noGrp="1"/>
          </p:cNvSpPr>
          <p:nvPr>
            <p:ph type="subTitle" idx="1"/>
          </p:nvPr>
        </p:nvSpPr>
        <p:spPr/>
        <p:txBody>
          <a:bodyPr/>
          <a:lstStyle/>
          <a:p>
            <a:endParaRPr lang="pt-BR" dirty="0"/>
          </a:p>
          <a:p>
            <a:endParaRPr lang="pt-BR" dirty="0"/>
          </a:p>
          <a:p>
            <a:r>
              <a:rPr lang="pt-BR" dirty="0"/>
              <a:t> </a:t>
            </a:r>
            <a:endParaRPr lang="pt-BR" b="1" dirty="0"/>
          </a:p>
          <a:p>
            <a:r>
              <a:rPr lang="pt-BR" b="1" dirty="0"/>
              <a:t>                                         Letícia Marques Padilha</a:t>
            </a:r>
          </a:p>
        </p:txBody>
      </p:sp>
    </p:spTree>
    <p:extLst>
      <p:ext uri="{BB962C8B-B14F-4D97-AF65-F5344CB8AC3E}">
        <p14:creationId xmlns:p14="http://schemas.microsoft.com/office/powerpoint/2010/main" val="30997827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7E847F-9A53-21A7-591B-21C3C2F77ED5}"/>
              </a:ext>
            </a:extLst>
          </p:cNvPr>
          <p:cNvSpPr>
            <a:spLocks noGrp="1"/>
          </p:cNvSpPr>
          <p:nvPr>
            <p:ph type="title"/>
          </p:nvPr>
        </p:nvSpPr>
        <p:spPr/>
        <p:txBody>
          <a:bodyPr>
            <a:normAutofit/>
          </a:bodyPr>
          <a:lstStyle/>
          <a:p>
            <a:pPr algn="ctr"/>
            <a:r>
              <a:rPr lang="pt-BR" sz="5400" dirty="0">
                <a:solidFill>
                  <a:schemeClr val="bg1"/>
                </a:solidFill>
              </a:rPr>
              <a:t>BRASIL</a:t>
            </a:r>
          </a:p>
        </p:txBody>
      </p:sp>
      <p:pic>
        <p:nvPicPr>
          <p:cNvPr id="6" name="Espaço Reservado para Imagem 5">
            <a:extLst>
              <a:ext uri="{FF2B5EF4-FFF2-40B4-BE49-F238E27FC236}">
                <a16:creationId xmlns:a16="http://schemas.microsoft.com/office/drawing/2014/main" id="{193901C8-6C80-32C9-BB93-3C495F1FD22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16455" r="16455"/>
          <a:stretch>
            <a:fillRect/>
          </a:stretch>
        </p:blipFill>
        <p:spPr/>
      </p:pic>
      <p:sp>
        <p:nvSpPr>
          <p:cNvPr id="4" name="Espaço Reservado para Texto 3">
            <a:extLst>
              <a:ext uri="{FF2B5EF4-FFF2-40B4-BE49-F238E27FC236}">
                <a16:creationId xmlns:a16="http://schemas.microsoft.com/office/drawing/2014/main" id="{584B9C87-6802-920E-1625-CDB55C25EAFD}"/>
              </a:ext>
            </a:extLst>
          </p:cNvPr>
          <p:cNvSpPr>
            <a:spLocks noGrp="1"/>
          </p:cNvSpPr>
          <p:nvPr>
            <p:ph type="body" sz="half" idx="2"/>
          </p:nvPr>
        </p:nvSpPr>
        <p:spPr>
          <a:xfrm>
            <a:off x="4722812" y="2777066"/>
            <a:ext cx="6021388" cy="3654214"/>
          </a:xfrm>
        </p:spPr>
        <p:txBody>
          <a:bodyPr>
            <a:normAutofit lnSpcReduction="10000"/>
          </a:bodyPr>
          <a:lstStyle/>
          <a:p>
            <a:pPr algn="just"/>
            <a:r>
              <a:rPr lang="pt-BR" sz="2800" dirty="0">
                <a:latin typeface="Arial" panose="020B0604020202020204" pitchFamily="34" charset="0"/>
                <a:cs typeface="Arial" panose="020B0604020202020204" pitchFamily="34" charset="0"/>
              </a:rPr>
              <a:t>  </a:t>
            </a:r>
            <a:r>
              <a:rPr lang="pt-BR" sz="2800" dirty="0">
                <a:solidFill>
                  <a:schemeClr val="bg1"/>
                </a:solidFill>
                <a:latin typeface="Arial" panose="020B0604020202020204" pitchFamily="34" charset="0"/>
                <a:cs typeface="Arial" panose="020B0604020202020204" pitchFamily="34" charset="0"/>
              </a:rPr>
              <a:t>  Mulheres negras são as que mais sofrem violência doméstica no Brasil. </a:t>
            </a:r>
          </a:p>
          <a:p>
            <a:pPr algn="just"/>
            <a:r>
              <a:rPr lang="pt-BR" sz="2800" dirty="0">
                <a:solidFill>
                  <a:schemeClr val="bg1"/>
                </a:solidFill>
                <a:latin typeface="Arial" panose="020B0604020202020204" pitchFamily="34" charset="0"/>
                <a:cs typeface="Arial" panose="020B0604020202020204" pitchFamily="34" charset="0"/>
              </a:rPr>
              <a:t>    As vítimas dessas agressões têm duas coisas em comum: </a:t>
            </a:r>
            <a:r>
              <a:rPr lang="pt-BR" sz="2800" b="1" dirty="0">
                <a:solidFill>
                  <a:schemeClr val="bg1"/>
                </a:solidFill>
                <a:latin typeface="Arial" panose="020B0604020202020204" pitchFamily="34" charset="0"/>
                <a:cs typeface="Arial" panose="020B0604020202020204" pitchFamily="34" charset="0"/>
              </a:rPr>
              <a:t>gênero e raça</a:t>
            </a:r>
            <a:r>
              <a:rPr lang="pt-BR" sz="2800" dirty="0">
                <a:solidFill>
                  <a:schemeClr val="bg1"/>
                </a:solidFill>
                <a:latin typeface="Arial" panose="020B0604020202020204" pitchFamily="34" charset="0"/>
                <a:cs typeface="Arial" panose="020B0604020202020204" pitchFamily="34" charset="0"/>
              </a:rPr>
              <a:t>. A raça é determinante para as histórias dessas mulheres que sofrem violência.  </a:t>
            </a:r>
          </a:p>
          <a:p>
            <a:endParaRPr lang="pt-BR" dirty="0"/>
          </a:p>
        </p:txBody>
      </p:sp>
    </p:spTree>
    <p:extLst>
      <p:ext uri="{BB962C8B-B14F-4D97-AF65-F5344CB8AC3E}">
        <p14:creationId xmlns:p14="http://schemas.microsoft.com/office/powerpoint/2010/main" val="1559133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D205C2-3877-82ED-A275-D9C579D92ECE}"/>
              </a:ext>
            </a:extLst>
          </p:cNvPr>
          <p:cNvSpPr>
            <a:spLocks noGrp="1"/>
          </p:cNvSpPr>
          <p:nvPr>
            <p:ph type="title"/>
          </p:nvPr>
        </p:nvSpPr>
        <p:spPr/>
        <p:txBody>
          <a:bodyPr/>
          <a:lstStyle/>
          <a:p>
            <a:pPr algn="ctr"/>
            <a:r>
              <a:rPr lang="pt-BR" b="1" dirty="0">
                <a:solidFill>
                  <a:schemeClr val="bg1"/>
                </a:solidFill>
                <a:latin typeface="Arial" panose="020B0604020202020204" pitchFamily="34" charset="0"/>
                <a:cs typeface="Arial" panose="020B0604020202020204" pitchFamily="34" charset="0"/>
              </a:rPr>
              <a:t>PRINCÍPIO ou teoria DA INTERSECCIONALIDADE</a:t>
            </a:r>
          </a:p>
        </p:txBody>
      </p:sp>
      <p:sp>
        <p:nvSpPr>
          <p:cNvPr id="3" name="Espaço Reservado para Texto 2">
            <a:extLst>
              <a:ext uri="{FF2B5EF4-FFF2-40B4-BE49-F238E27FC236}">
                <a16:creationId xmlns:a16="http://schemas.microsoft.com/office/drawing/2014/main" id="{9E1DE4FC-2838-B0F2-5F4E-CFFBFD66569D}"/>
              </a:ext>
            </a:extLst>
          </p:cNvPr>
          <p:cNvSpPr>
            <a:spLocks noGrp="1"/>
          </p:cNvSpPr>
          <p:nvPr>
            <p:ph type="body" idx="1"/>
          </p:nvPr>
        </p:nvSpPr>
        <p:spPr/>
        <p:txBody>
          <a:bodyPr>
            <a:noAutofit/>
          </a:bodyPr>
          <a:lstStyle/>
          <a:p>
            <a:pPr algn="just"/>
            <a:r>
              <a:rPr lang="pt-BR" sz="2800" dirty="0">
                <a:solidFill>
                  <a:schemeClr val="bg1"/>
                </a:solidFill>
                <a:latin typeface="Arial" panose="020B0604020202020204" pitchFamily="34" charset="0"/>
                <a:cs typeface="Arial" panose="020B0604020202020204" pitchFamily="34" charset="0"/>
              </a:rPr>
              <a:t> O conceito de interseccionalidade surgiu a partir de círculos sociológicos no final dos anos 1960 e início dos anos 1970 em conjunto com o movimento feminista multirracial. Termo cunhado pela professora estadunidense </a:t>
            </a:r>
            <a:r>
              <a:rPr lang="pt-BR" sz="2800" dirty="0" err="1">
                <a:solidFill>
                  <a:schemeClr val="bg1"/>
                </a:solidFill>
                <a:latin typeface="Arial" panose="020B0604020202020204" pitchFamily="34" charset="0"/>
                <a:cs typeface="Arial" panose="020B0604020202020204" pitchFamily="34" charset="0"/>
              </a:rPr>
              <a:t>Kimberlé</a:t>
            </a:r>
            <a:r>
              <a:rPr lang="pt-BR" sz="2800" dirty="0">
                <a:solidFill>
                  <a:schemeClr val="bg1"/>
                </a:solidFill>
                <a:latin typeface="Arial" panose="020B0604020202020204" pitchFamily="34" charset="0"/>
                <a:cs typeface="Arial" panose="020B0604020202020204" pitchFamily="34" charset="0"/>
              </a:rPr>
              <a:t> Williams </a:t>
            </a:r>
            <a:r>
              <a:rPr lang="pt-BR" sz="2800" dirty="0" err="1">
                <a:solidFill>
                  <a:schemeClr val="bg1"/>
                </a:solidFill>
                <a:latin typeface="Arial" panose="020B0604020202020204" pitchFamily="34" charset="0"/>
                <a:cs typeface="Arial" panose="020B0604020202020204" pitchFamily="34" charset="0"/>
              </a:rPr>
              <a:t>Crenshaw</a:t>
            </a:r>
            <a:r>
              <a:rPr lang="pt-BR" sz="2800" dirty="0">
                <a:solidFill>
                  <a:schemeClr val="bg1"/>
                </a:solidFill>
                <a:latin typeface="Arial" panose="020B0604020202020204" pitchFamily="34" charset="0"/>
                <a:cs typeface="Arial" panose="020B0604020202020204" pitchFamily="34" charset="0"/>
              </a:rPr>
              <a:t>, cientista nas áreas de raça e gênero. </a:t>
            </a:r>
          </a:p>
        </p:txBody>
      </p:sp>
    </p:spTree>
    <p:extLst>
      <p:ext uri="{BB962C8B-B14F-4D97-AF65-F5344CB8AC3E}">
        <p14:creationId xmlns:p14="http://schemas.microsoft.com/office/powerpoint/2010/main" val="12788628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320849-5D12-9E29-384C-FB00922B7422}"/>
              </a:ext>
            </a:extLst>
          </p:cNvPr>
          <p:cNvSpPr>
            <a:spLocks noGrp="1"/>
          </p:cNvSpPr>
          <p:nvPr>
            <p:ph type="title"/>
          </p:nvPr>
        </p:nvSpPr>
        <p:spPr/>
        <p:txBody>
          <a:bodyPr/>
          <a:lstStyle/>
          <a:p>
            <a:endParaRPr lang="pt-BR" dirty="0"/>
          </a:p>
        </p:txBody>
      </p:sp>
      <p:pic>
        <p:nvPicPr>
          <p:cNvPr id="6" name="Espaço Reservado para Imagem 5">
            <a:extLst>
              <a:ext uri="{FF2B5EF4-FFF2-40B4-BE49-F238E27FC236}">
                <a16:creationId xmlns:a16="http://schemas.microsoft.com/office/drawing/2014/main" id="{C8E09090-206C-C004-8E11-1158BBCDB41A}"/>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4827" r="24827"/>
          <a:stretch>
            <a:fillRect/>
          </a:stretch>
        </p:blipFill>
        <p:spPr/>
      </p:pic>
      <p:sp>
        <p:nvSpPr>
          <p:cNvPr id="4" name="Espaço Reservado para Texto 3">
            <a:extLst>
              <a:ext uri="{FF2B5EF4-FFF2-40B4-BE49-F238E27FC236}">
                <a16:creationId xmlns:a16="http://schemas.microsoft.com/office/drawing/2014/main" id="{9D209A2A-0404-6859-FC2C-D119285C8709}"/>
              </a:ext>
            </a:extLst>
          </p:cNvPr>
          <p:cNvSpPr>
            <a:spLocks noGrp="1"/>
          </p:cNvSpPr>
          <p:nvPr>
            <p:ph type="body" sz="half" idx="2"/>
          </p:nvPr>
        </p:nvSpPr>
        <p:spPr>
          <a:xfrm>
            <a:off x="4722812" y="2777066"/>
            <a:ext cx="6021388" cy="3501814"/>
          </a:xfrm>
        </p:spPr>
        <p:txBody>
          <a:bodyPr>
            <a:normAutofit/>
          </a:bodyPr>
          <a:lstStyle/>
          <a:p>
            <a:pPr algn="just"/>
            <a:r>
              <a:rPr lang="pt-BR" dirty="0">
                <a:solidFill>
                  <a:schemeClr val="bg1"/>
                </a:solidFill>
                <a:latin typeface="Arial" panose="020B0604020202020204" pitchFamily="34" charset="0"/>
                <a:cs typeface="Arial" panose="020B0604020202020204" pitchFamily="34" charset="0"/>
              </a:rPr>
              <a:t> </a:t>
            </a:r>
            <a:r>
              <a:rPr lang="pt-BR" sz="3200" dirty="0">
                <a:solidFill>
                  <a:schemeClr val="bg1"/>
                </a:solidFill>
                <a:latin typeface="Arial" panose="020B0604020202020204" pitchFamily="34" charset="0"/>
                <a:cs typeface="Arial" panose="020B0604020202020204" pitchFamily="34" charset="0"/>
              </a:rPr>
              <a:t>Os estereótipos construídos ao longo de séculos têm influência na construção das identidades e vulnerabilizam a mulher negra, ao “autorizar” violações contra elas.</a:t>
            </a:r>
          </a:p>
        </p:txBody>
      </p:sp>
    </p:spTree>
    <p:extLst>
      <p:ext uri="{BB962C8B-B14F-4D97-AF65-F5344CB8AC3E}">
        <p14:creationId xmlns:p14="http://schemas.microsoft.com/office/powerpoint/2010/main" val="25690349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9FCD96-12E3-D8CE-A0A9-7685D05E6C23}"/>
              </a:ext>
            </a:extLst>
          </p:cNvPr>
          <p:cNvSpPr>
            <a:spLocks noGrp="1"/>
          </p:cNvSpPr>
          <p:nvPr>
            <p:ph type="title"/>
          </p:nvPr>
        </p:nvSpPr>
        <p:spPr>
          <a:xfrm>
            <a:off x="4722812" y="1447800"/>
            <a:ext cx="6019800" cy="594360"/>
          </a:xfrm>
        </p:spPr>
        <p:txBody>
          <a:bodyPr/>
          <a:lstStyle/>
          <a:p>
            <a:pPr algn="ctr"/>
            <a:r>
              <a:rPr lang="pt-BR" dirty="0">
                <a:solidFill>
                  <a:schemeClr val="bg1"/>
                </a:solidFill>
                <a:latin typeface="Arial" panose="020B0604020202020204" pitchFamily="34" charset="0"/>
                <a:cs typeface="Arial" panose="020B0604020202020204" pitchFamily="34" charset="0"/>
              </a:rPr>
              <a:t>"caso Sônia Maria de Jesus"</a:t>
            </a:r>
          </a:p>
        </p:txBody>
      </p:sp>
      <p:pic>
        <p:nvPicPr>
          <p:cNvPr id="8" name="Espaço Reservado para Imagem 7">
            <a:extLst>
              <a:ext uri="{FF2B5EF4-FFF2-40B4-BE49-F238E27FC236}">
                <a16:creationId xmlns:a16="http://schemas.microsoft.com/office/drawing/2014/main" id="{41FD384D-61E7-2230-7B48-FFCDBC04FE16}"/>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3086" r="23086"/>
          <a:stretch>
            <a:fillRect/>
          </a:stretch>
        </p:blipFill>
        <p:spPr/>
      </p:pic>
      <p:sp>
        <p:nvSpPr>
          <p:cNvPr id="4" name="Espaço Reservado para Texto 3">
            <a:extLst>
              <a:ext uri="{FF2B5EF4-FFF2-40B4-BE49-F238E27FC236}">
                <a16:creationId xmlns:a16="http://schemas.microsoft.com/office/drawing/2014/main" id="{90832D6A-385A-CC5B-A091-70419B7E3AB1}"/>
              </a:ext>
            </a:extLst>
          </p:cNvPr>
          <p:cNvSpPr>
            <a:spLocks noGrp="1"/>
          </p:cNvSpPr>
          <p:nvPr>
            <p:ph type="body" sz="half" idx="2"/>
          </p:nvPr>
        </p:nvSpPr>
        <p:spPr>
          <a:xfrm>
            <a:off x="4722812" y="2777066"/>
            <a:ext cx="6021388" cy="4370494"/>
          </a:xfrm>
        </p:spPr>
        <p:txBody>
          <a:bodyPr>
            <a:noAutofit/>
          </a:bodyPr>
          <a:lstStyle/>
          <a:p>
            <a:pPr algn="just"/>
            <a:r>
              <a:rPr lang="pt-BR" sz="2300" dirty="0">
                <a:solidFill>
                  <a:schemeClr val="bg1"/>
                </a:solidFill>
                <a:latin typeface="Arial" panose="020B0604020202020204" pitchFamily="34" charset="0"/>
                <a:cs typeface="Arial" panose="020B0604020202020204" pitchFamily="34" charset="0"/>
              </a:rPr>
              <a:t> Existem quatro estereótipos racistas que se destacam: </a:t>
            </a:r>
          </a:p>
          <a:p>
            <a:pPr lvl="0" algn="just"/>
            <a:r>
              <a:rPr lang="pt-BR" sz="2300" dirty="0">
                <a:solidFill>
                  <a:schemeClr val="bg1"/>
                </a:solidFill>
                <a:latin typeface="Arial" panose="020B0604020202020204" pitchFamily="34" charset="0"/>
                <a:cs typeface="Arial" panose="020B0604020202020204" pitchFamily="34" charset="0"/>
              </a:rPr>
              <a:t>-o da mãe preta, que é a matriarca ou subserviente; </a:t>
            </a:r>
          </a:p>
          <a:p>
            <a:pPr lvl="0" algn="just"/>
            <a:r>
              <a:rPr lang="pt-BR" sz="2300" dirty="0">
                <a:solidFill>
                  <a:schemeClr val="bg1"/>
                </a:solidFill>
                <a:latin typeface="Arial" panose="020B0604020202020204" pitchFamily="34" charset="0"/>
                <a:cs typeface="Arial" panose="020B0604020202020204" pitchFamily="34" charset="0"/>
              </a:rPr>
              <a:t>- o da negra de sexualidade exacerbada que provoca a atenção masculina; </a:t>
            </a:r>
          </a:p>
          <a:p>
            <a:pPr lvl="0" algn="just"/>
            <a:r>
              <a:rPr lang="pt-BR" sz="2300" dirty="0">
                <a:solidFill>
                  <a:schemeClr val="bg1"/>
                </a:solidFill>
                <a:latin typeface="Arial" panose="020B0604020202020204" pitchFamily="34" charset="0"/>
                <a:cs typeface="Arial" panose="020B0604020202020204" pitchFamily="34" charset="0"/>
              </a:rPr>
              <a:t>- o da mulher dependente da assistência social; e</a:t>
            </a:r>
          </a:p>
          <a:p>
            <a:pPr lvl="0" algn="just"/>
            <a:r>
              <a:rPr lang="pt-BR" sz="2300" dirty="0">
                <a:solidFill>
                  <a:schemeClr val="bg1"/>
                </a:solidFill>
                <a:latin typeface="Arial" panose="020B0604020202020204" pitchFamily="34" charset="0"/>
                <a:cs typeface="Arial" panose="020B0604020202020204" pitchFamily="34" charset="0"/>
              </a:rPr>
              <a:t>- o da negra raivosa, produtora da violência.</a:t>
            </a:r>
          </a:p>
        </p:txBody>
      </p:sp>
    </p:spTree>
    <p:extLst>
      <p:ext uri="{BB962C8B-B14F-4D97-AF65-F5344CB8AC3E}">
        <p14:creationId xmlns:p14="http://schemas.microsoft.com/office/powerpoint/2010/main" val="24070630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BABD9E-FE13-9264-B501-F3BFA3F7EEB1}"/>
              </a:ext>
            </a:extLst>
          </p:cNvPr>
          <p:cNvSpPr>
            <a:spLocks noGrp="1"/>
          </p:cNvSpPr>
          <p:nvPr>
            <p:ph type="title"/>
          </p:nvPr>
        </p:nvSpPr>
        <p:spPr/>
        <p:txBody>
          <a:bodyPr>
            <a:normAutofit/>
          </a:bodyPr>
          <a:lstStyle/>
          <a:p>
            <a:pPr algn="ctr"/>
            <a:r>
              <a:rPr lang="pt-BR" sz="4000" b="1" dirty="0">
                <a:solidFill>
                  <a:schemeClr val="bg1"/>
                </a:solidFill>
                <a:latin typeface="Arial" panose="020B0604020202020204" pitchFamily="34" charset="0"/>
                <a:cs typeface="Arial" panose="020B0604020202020204" pitchFamily="34" charset="0"/>
              </a:rPr>
              <a:t>Lei 11.340/2006</a:t>
            </a:r>
          </a:p>
        </p:txBody>
      </p:sp>
      <p:pic>
        <p:nvPicPr>
          <p:cNvPr id="12" name="Espaço Reservado para Imagem 11">
            <a:extLst>
              <a:ext uri="{FF2B5EF4-FFF2-40B4-BE49-F238E27FC236}">
                <a16:creationId xmlns:a16="http://schemas.microsoft.com/office/drawing/2014/main" id="{E5E41DD7-AACF-099A-C815-DDC90012B2C5}"/>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4701" r="24701"/>
          <a:stretch>
            <a:fillRect/>
          </a:stretch>
        </p:blipFill>
        <p:spPr>
          <a:xfrm>
            <a:off x="989012" y="914400"/>
            <a:ext cx="3552508" cy="5074920"/>
          </a:xfrm>
        </p:spPr>
      </p:pic>
      <p:sp>
        <p:nvSpPr>
          <p:cNvPr id="4" name="Espaço Reservado para Texto 3">
            <a:extLst>
              <a:ext uri="{FF2B5EF4-FFF2-40B4-BE49-F238E27FC236}">
                <a16:creationId xmlns:a16="http://schemas.microsoft.com/office/drawing/2014/main" id="{F27241A4-680C-E45A-5FDC-686D102AEB1E}"/>
              </a:ext>
            </a:extLst>
          </p:cNvPr>
          <p:cNvSpPr>
            <a:spLocks noGrp="1"/>
          </p:cNvSpPr>
          <p:nvPr>
            <p:ph type="body" sz="half" idx="2"/>
          </p:nvPr>
        </p:nvSpPr>
        <p:spPr>
          <a:xfrm>
            <a:off x="4722812" y="2777066"/>
            <a:ext cx="6021388" cy="3075094"/>
          </a:xfrm>
        </p:spPr>
        <p:txBody>
          <a:bodyPr>
            <a:normAutofit lnSpcReduction="10000"/>
          </a:bodyPr>
          <a:lstStyle/>
          <a:p>
            <a:pPr algn="just"/>
            <a:r>
              <a:rPr lang="pt-BR" sz="3200" dirty="0">
                <a:solidFill>
                  <a:schemeClr val="bg1"/>
                </a:solidFill>
                <a:latin typeface="Arial" panose="020B0604020202020204" pitchFamily="34" charset="0"/>
                <a:cs typeface="Arial" panose="020B0604020202020204" pitchFamily="34" charset="0"/>
              </a:rPr>
              <a:t>Temos em nosso país a Lei Maria da Penha que prevê mecanismos de denúncia, prevenção e de assistência à mulher em situação de violência doméstica e familiar.</a:t>
            </a:r>
          </a:p>
          <a:p>
            <a:endParaRPr lang="pt-BR" dirty="0"/>
          </a:p>
        </p:txBody>
      </p:sp>
    </p:spTree>
    <p:extLst>
      <p:ext uri="{BB962C8B-B14F-4D97-AF65-F5344CB8AC3E}">
        <p14:creationId xmlns:p14="http://schemas.microsoft.com/office/powerpoint/2010/main" val="40099706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53EC23-5A3C-5E5E-F7A2-5CFFA118D32F}"/>
              </a:ext>
            </a:extLst>
          </p:cNvPr>
          <p:cNvSpPr>
            <a:spLocks noGrp="1"/>
          </p:cNvSpPr>
          <p:nvPr>
            <p:ph type="ctrTitle"/>
          </p:nvPr>
        </p:nvSpPr>
        <p:spPr>
          <a:xfrm>
            <a:off x="684212" y="685799"/>
            <a:ext cx="11004868" cy="5257801"/>
          </a:xfrm>
        </p:spPr>
        <p:txBody>
          <a:bodyPr>
            <a:noAutofit/>
          </a:bodyPr>
          <a:lstStyle/>
          <a:p>
            <a:pPr algn="just"/>
            <a:r>
              <a:rPr lang="pt-BR" sz="2800" dirty="0">
                <a:solidFill>
                  <a:schemeClr val="bg1"/>
                </a:solidFill>
                <a:latin typeface="Arial" panose="020B0604020202020204" pitchFamily="34" charset="0"/>
                <a:cs typeface="Arial" panose="020B0604020202020204" pitchFamily="34" charset="0"/>
              </a:rPr>
              <a:t>Em 2022, do total de homicídios de mulheres registrados pelo sistema de saúde, as </a:t>
            </a:r>
            <a:r>
              <a:rPr lang="pt-BR" sz="2800" b="1" i="1" dirty="0">
                <a:solidFill>
                  <a:schemeClr val="bg1"/>
                </a:solidFill>
                <a:latin typeface="Arial" panose="020B0604020202020204" pitchFamily="34" charset="0"/>
                <a:cs typeface="Arial" panose="020B0604020202020204" pitchFamily="34" charset="0"/>
              </a:rPr>
              <a:t>mulheres negras corresponderam a 66,4% das vítimas</a:t>
            </a:r>
            <a:r>
              <a:rPr lang="pt-BR" sz="2800" dirty="0">
                <a:solidFill>
                  <a:schemeClr val="bg1"/>
                </a:solidFill>
                <a:latin typeface="Arial" panose="020B0604020202020204" pitchFamily="34" charset="0"/>
                <a:cs typeface="Arial" panose="020B0604020202020204" pitchFamily="34" charset="0"/>
              </a:rPr>
              <a:t>. Em números absolutos, foram 2.526 mulheres negras assassinadas Naquele ano, a taxa de homicídio de mulheres negras foi de 4,2 por grupo de 100 mil, enquanto a taxa para mulheres não negras foi de 2,5. Isso significa dizer que </a:t>
            </a:r>
            <a:r>
              <a:rPr lang="pt-BR" sz="2800" b="1" i="1" dirty="0">
                <a:solidFill>
                  <a:schemeClr val="bg1"/>
                </a:solidFill>
                <a:latin typeface="Arial" panose="020B0604020202020204" pitchFamily="34" charset="0"/>
                <a:cs typeface="Arial" panose="020B0604020202020204" pitchFamily="34" charset="0"/>
              </a:rPr>
              <a:t>mulheres negras tiveram 1,7 vezes mais chances de serem vítimas de homicídio, em comparação com as não negras.</a:t>
            </a:r>
            <a:endParaRPr lang="pt-BR" sz="2800" dirty="0">
              <a:solidFill>
                <a:schemeClr val="bg1"/>
              </a:solidFill>
              <a:latin typeface="Arial" panose="020B0604020202020204" pitchFamily="34" charset="0"/>
              <a:cs typeface="Arial" panose="020B0604020202020204" pitchFamily="34" charset="0"/>
            </a:endParaRPr>
          </a:p>
        </p:txBody>
      </p:sp>
      <p:sp>
        <p:nvSpPr>
          <p:cNvPr id="3" name="Subtítulo 2">
            <a:extLst>
              <a:ext uri="{FF2B5EF4-FFF2-40B4-BE49-F238E27FC236}">
                <a16:creationId xmlns:a16="http://schemas.microsoft.com/office/drawing/2014/main" id="{D954E51A-D700-6FA0-57ED-A6F303ABF354}"/>
              </a:ext>
            </a:extLst>
          </p:cNvPr>
          <p:cNvSpPr>
            <a:spLocks noGrp="1"/>
          </p:cNvSpPr>
          <p:nvPr>
            <p:ph type="subTitle" idx="1"/>
          </p:nvPr>
        </p:nvSpPr>
        <p:spPr>
          <a:xfrm flipV="1">
            <a:off x="684212" y="6172200"/>
            <a:ext cx="6400800" cy="198119"/>
          </a:xfrm>
        </p:spPr>
        <p:txBody>
          <a:bodyPr>
            <a:normAutofit fontScale="40000" lnSpcReduction="20000"/>
          </a:bodyPr>
          <a:lstStyle/>
          <a:p>
            <a:endParaRPr lang="pt-BR" dirty="0"/>
          </a:p>
        </p:txBody>
      </p:sp>
    </p:spTree>
    <p:extLst>
      <p:ext uri="{BB962C8B-B14F-4D97-AF65-F5344CB8AC3E}">
        <p14:creationId xmlns:p14="http://schemas.microsoft.com/office/powerpoint/2010/main" val="13141353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9794DAD2-E56A-0C95-40A8-FB9B4A152002}"/>
              </a:ext>
            </a:extLst>
          </p:cNvPr>
          <p:cNvPicPr>
            <a:picLocks noChangeAspect="1"/>
          </p:cNvPicPr>
          <p:nvPr/>
        </p:nvPicPr>
        <p:blipFill>
          <a:blip r:embed="rId2"/>
          <a:stretch>
            <a:fillRect/>
          </a:stretch>
        </p:blipFill>
        <p:spPr>
          <a:xfrm>
            <a:off x="684212" y="966176"/>
            <a:ext cx="10400285" cy="5404144"/>
          </a:xfrm>
          <a:prstGeom prst="rect">
            <a:avLst/>
          </a:prstGeom>
        </p:spPr>
      </p:pic>
      <p:sp>
        <p:nvSpPr>
          <p:cNvPr id="6" name="Título 5">
            <a:extLst>
              <a:ext uri="{FF2B5EF4-FFF2-40B4-BE49-F238E27FC236}">
                <a16:creationId xmlns:a16="http://schemas.microsoft.com/office/drawing/2014/main" id="{46B28C44-A9E4-6A89-C63E-E8B64689C8B2}"/>
              </a:ext>
            </a:extLst>
          </p:cNvPr>
          <p:cNvSpPr>
            <a:spLocks noGrp="1"/>
          </p:cNvSpPr>
          <p:nvPr>
            <p:ph type="title"/>
          </p:nvPr>
        </p:nvSpPr>
        <p:spPr/>
        <p:txBody>
          <a:bodyPr/>
          <a:lstStyle/>
          <a:p>
            <a:endParaRPr lang="pt-BR"/>
          </a:p>
        </p:txBody>
      </p:sp>
    </p:spTree>
    <p:extLst>
      <p:ext uri="{BB962C8B-B14F-4D97-AF65-F5344CB8AC3E}">
        <p14:creationId xmlns:p14="http://schemas.microsoft.com/office/powerpoint/2010/main" val="2100010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97A267-7684-07C4-BAEB-087FFD3AC532}"/>
              </a:ext>
            </a:extLst>
          </p:cNvPr>
          <p:cNvSpPr>
            <a:spLocks noGrp="1"/>
          </p:cNvSpPr>
          <p:nvPr>
            <p:ph type="title"/>
          </p:nvPr>
        </p:nvSpPr>
        <p:spPr>
          <a:xfrm>
            <a:off x="684211" y="259080"/>
            <a:ext cx="11202989" cy="6126480"/>
          </a:xfrm>
        </p:spPr>
        <p:txBody>
          <a:bodyPr>
            <a:normAutofit/>
          </a:bodyPr>
          <a:lstStyle/>
          <a:p>
            <a:pPr algn="just"/>
            <a:r>
              <a:rPr lang="pt-BR" sz="3200" dirty="0">
                <a:solidFill>
                  <a:schemeClr val="bg1"/>
                </a:solidFill>
                <a:latin typeface="Arial" panose="020B0604020202020204" pitchFamily="34" charset="0"/>
                <a:cs typeface="Arial" panose="020B0604020202020204" pitchFamily="34" charset="0"/>
              </a:rPr>
              <a:t>Em 17 </a:t>
            </a:r>
            <a:r>
              <a:rPr lang="pt-BR" sz="3200" dirty="0" err="1">
                <a:solidFill>
                  <a:schemeClr val="bg1"/>
                </a:solidFill>
                <a:latin typeface="Arial" panose="020B0604020202020204" pitchFamily="34" charset="0"/>
                <a:cs typeface="Arial" panose="020B0604020202020204" pitchFamily="34" charset="0"/>
              </a:rPr>
              <a:t>UFs</a:t>
            </a:r>
            <a:r>
              <a:rPr lang="pt-BR" sz="3200" dirty="0">
                <a:solidFill>
                  <a:schemeClr val="bg1"/>
                </a:solidFill>
                <a:latin typeface="Arial" panose="020B0604020202020204" pitchFamily="34" charset="0"/>
                <a:cs typeface="Arial" panose="020B0604020202020204" pitchFamily="34" charset="0"/>
              </a:rPr>
              <a:t> as taxas de homicídio de mulheres negras superaram a taxa nacional em 2022. As três mais altas foram encontradas em </a:t>
            </a:r>
            <a:r>
              <a:rPr lang="pt-BR" sz="3200" b="1" i="1" dirty="0">
                <a:solidFill>
                  <a:schemeClr val="bg1"/>
                </a:solidFill>
                <a:latin typeface="Arial" panose="020B0604020202020204" pitchFamily="34" charset="0"/>
                <a:cs typeface="Arial" panose="020B0604020202020204" pitchFamily="34" charset="0"/>
              </a:rPr>
              <a:t>Rondônia, Ceará e Mato Grosso</a:t>
            </a:r>
            <a:r>
              <a:rPr lang="pt-BR" sz="3200" dirty="0">
                <a:solidFill>
                  <a:schemeClr val="bg1"/>
                </a:solidFill>
                <a:latin typeface="Arial" panose="020B0604020202020204" pitchFamily="34" charset="0"/>
                <a:cs typeface="Arial" panose="020B0604020202020204" pitchFamily="34" charset="0"/>
              </a:rPr>
              <a:t>, sendo que este último teve sua taxa maior do que a taxa nacional em todos os últimos 10 anos.</a:t>
            </a:r>
          </a:p>
        </p:txBody>
      </p:sp>
      <p:sp>
        <p:nvSpPr>
          <p:cNvPr id="3" name="Espaço Reservado para Texto 2">
            <a:extLst>
              <a:ext uri="{FF2B5EF4-FFF2-40B4-BE49-F238E27FC236}">
                <a16:creationId xmlns:a16="http://schemas.microsoft.com/office/drawing/2014/main" id="{D2B40F47-5E96-9657-5C0F-AF61A2E4C7ED}"/>
              </a:ext>
            </a:extLst>
          </p:cNvPr>
          <p:cNvSpPr>
            <a:spLocks noGrp="1"/>
          </p:cNvSpPr>
          <p:nvPr>
            <p:ph type="body" idx="1"/>
          </p:nvPr>
        </p:nvSpPr>
        <p:spPr>
          <a:xfrm flipV="1">
            <a:off x="684213" y="6705600"/>
            <a:ext cx="8534400" cy="152400"/>
          </a:xfrm>
        </p:spPr>
        <p:txBody>
          <a:bodyPr>
            <a:normAutofit fontScale="25000" lnSpcReduction="20000"/>
          </a:bodyPr>
          <a:lstStyle/>
          <a:p>
            <a:endParaRPr lang="pt-BR" dirty="0"/>
          </a:p>
        </p:txBody>
      </p:sp>
    </p:spTree>
    <p:extLst>
      <p:ext uri="{BB962C8B-B14F-4D97-AF65-F5344CB8AC3E}">
        <p14:creationId xmlns:p14="http://schemas.microsoft.com/office/powerpoint/2010/main" val="13763814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262914-91D3-D618-775C-47D666A95B82}"/>
              </a:ext>
            </a:extLst>
          </p:cNvPr>
          <p:cNvSpPr>
            <a:spLocks noGrp="1"/>
          </p:cNvSpPr>
          <p:nvPr>
            <p:ph type="ctrTitle"/>
          </p:nvPr>
        </p:nvSpPr>
        <p:spPr>
          <a:xfrm>
            <a:off x="684212" y="685799"/>
            <a:ext cx="11218228" cy="5532121"/>
          </a:xfrm>
        </p:spPr>
        <p:txBody>
          <a:bodyPr>
            <a:noAutofit/>
          </a:bodyPr>
          <a:lstStyle/>
          <a:p>
            <a:pPr algn="just"/>
            <a:r>
              <a:rPr lang="pt-BR" sz="2400" dirty="0">
                <a:solidFill>
                  <a:schemeClr val="bg1"/>
                </a:solidFill>
                <a:latin typeface="Arial" panose="020B0604020202020204" pitchFamily="34" charset="0"/>
                <a:cs typeface="Arial" panose="020B0604020202020204" pitchFamily="34" charset="0"/>
              </a:rPr>
              <a:t>em termos agregados no Brasil, em 2022, </a:t>
            </a:r>
            <a:r>
              <a:rPr lang="pt-BR" sz="2400" b="1" i="1" dirty="0">
                <a:solidFill>
                  <a:schemeClr val="bg1"/>
                </a:solidFill>
                <a:latin typeface="Arial" panose="020B0604020202020204" pitchFamily="34" charset="0"/>
                <a:cs typeface="Arial" panose="020B0604020202020204" pitchFamily="34" charset="0"/>
              </a:rPr>
              <a:t>a chance de uma mulher negra ser assassinada era 1,7 vezes maior do que a de uma mulher não negra</a:t>
            </a:r>
            <a:r>
              <a:rPr lang="pt-BR" sz="2400" dirty="0">
                <a:solidFill>
                  <a:schemeClr val="bg1"/>
                </a:solidFill>
                <a:latin typeface="Arial" panose="020B0604020202020204" pitchFamily="34" charset="0"/>
                <a:cs typeface="Arial" panose="020B0604020202020204" pitchFamily="34" charset="0"/>
              </a:rPr>
              <a:t>. No entanto, em algumas </a:t>
            </a:r>
            <a:r>
              <a:rPr lang="pt-BR" sz="2400" dirty="0" err="1">
                <a:solidFill>
                  <a:schemeClr val="bg1"/>
                </a:solidFill>
                <a:latin typeface="Arial" panose="020B0604020202020204" pitchFamily="34" charset="0"/>
                <a:cs typeface="Arial" panose="020B0604020202020204" pitchFamily="34" charset="0"/>
              </a:rPr>
              <a:t>UFs</a:t>
            </a:r>
            <a:r>
              <a:rPr lang="pt-BR" sz="2400" dirty="0">
                <a:solidFill>
                  <a:schemeClr val="bg1"/>
                </a:solidFill>
                <a:latin typeface="Arial" panose="020B0604020202020204" pitchFamily="34" charset="0"/>
                <a:cs typeface="Arial" panose="020B0604020202020204" pitchFamily="34" charset="0"/>
              </a:rPr>
              <a:t> esses dados são ainda mais críticos. </a:t>
            </a:r>
            <a:r>
              <a:rPr lang="pt-BR" sz="2400" b="1" i="1" dirty="0">
                <a:solidFill>
                  <a:schemeClr val="bg1"/>
                </a:solidFill>
                <a:latin typeface="Arial" panose="020B0604020202020204" pitchFamily="34" charset="0"/>
                <a:cs typeface="Arial" panose="020B0604020202020204" pitchFamily="34" charset="0"/>
              </a:rPr>
              <a:t>Em todos os estados da Região Nordeste, a chance de uma mulher negra ser vítima de homicídio é pelo menos duas vezes maior do que a de uma mulher não negra.</a:t>
            </a:r>
            <a:r>
              <a:rPr lang="pt-BR" sz="2400" dirty="0">
                <a:solidFill>
                  <a:schemeClr val="bg1"/>
                </a:solidFill>
                <a:latin typeface="Arial" panose="020B0604020202020204" pitchFamily="34" charset="0"/>
                <a:cs typeface="Arial" panose="020B0604020202020204" pitchFamily="34" charset="0"/>
              </a:rPr>
              <a:t> Em Alagoas, por exemplo, mulheres negras têm chances 7,1 vezes maiores de serem mortas violentamente em comparação com mulheres não negras. Diversos outros estados da região figuram entre aqueles com as maiores chances de uma mulher negra ser vítima de homicídio em relação a uma mulher não negra, como o Ceará (onde essa chance é 72,2% maior), Rio Grande do Norte (64%), Sergipe (62,9%) e Maranhão (61,5%).</a:t>
            </a:r>
          </a:p>
        </p:txBody>
      </p:sp>
      <p:sp>
        <p:nvSpPr>
          <p:cNvPr id="3" name="Subtítulo 2">
            <a:extLst>
              <a:ext uri="{FF2B5EF4-FFF2-40B4-BE49-F238E27FC236}">
                <a16:creationId xmlns:a16="http://schemas.microsoft.com/office/drawing/2014/main" id="{26AEDCDF-D7C1-C5B5-E7CA-A80FB4F209B9}"/>
              </a:ext>
            </a:extLst>
          </p:cNvPr>
          <p:cNvSpPr>
            <a:spLocks noGrp="1"/>
          </p:cNvSpPr>
          <p:nvPr>
            <p:ph type="subTitle" idx="1"/>
          </p:nvPr>
        </p:nvSpPr>
        <p:spPr>
          <a:xfrm>
            <a:off x="684212" y="6736080"/>
            <a:ext cx="6400800" cy="502920"/>
          </a:xfrm>
        </p:spPr>
        <p:txBody>
          <a:bodyPr/>
          <a:lstStyle/>
          <a:p>
            <a:endParaRPr lang="pt-BR" dirty="0"/>
          </a:p>
        </p:txBody>
      </p:sp>
    </p:spTree>
    <p:extLst>
      <p:ext uri="{BB962C8B-B14F-4D97-AF65-F5344CB8AC3E}">
        <p14:creationId xmlns:p14="http://schemas.microsoft.com/office/powerpoint/2010/main" val="4114131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22A5FE-6096-3139-84E9-56A1AA6E82F9}"/>
              </a:ext>
            </a:extLst>
          </p:cNvPr>
          <p:cNvSpPr>
            <a:spLocks noGrp="1"/>
          </p:cNvSpPr>
          <p:nvPr>
            <p:ph type="title"/>
          </p:nvPr>
        </p:nvSpPr>
        <p:spPr/>
        <p:txBody>
          <a:bodyPr/>
          <a:lstStyle/>
          <a:p>
            <a:endParaRPr lang="pt-BR" dirty="0"/>
          </a:p>
        </p:txBody>
      </p:sp>
      <p:pic>
        <p:nvPicPr>
          <p:cNvPr id="4" name="Imagem 3">
            <a:extLst>
              <a:ext uri="{FF2B5EF4-FFF2-40B4-BE49-F238E27FC236}">
                <a16:creationId xmlns:a16="http://schemas.microsoft.com/office/drawing/2014/main" id="{14EEBE35-1E64-A2EE-E3B6-4E0E35044D13}"/>
              </a:ext>
            </a:extLst>
          </p:cNvPr>
          <p:cNvPicPr>
            <a:picLocks noChangeAspect="1"/>
          </p:cNvPicPr>
          <p:nvPr/>
        </p:nvPicPr>
        <p:blipFill>
          <a:blip r:embed="rId2"/>
          <a:stretch>
            <a:fillRect/>
          </a:stretch>
        </p:blipFill>
        <p:spPr>
          <a:xfrm>
            <a:off x="548641" y="411480"/>
            <a:ext cx="10744200" cy="5867400"/>
          </a:xfrm>
          <a:prstGeom prst="rect">
            <a:avLst/>
          </a:prstGeom>
        </p:spPr>
      </p:pic>
    </p:spTree>
    <p:extLst>
      <p:ext uri="{BB962C8B-B14F-4D97-AF65-F5344CB8AC3E}">
        <p14:creationId xmlns:p14="http://schemas.microsoft.com/office/powerpoint/2010/main" val="1432604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9940B7-3326-3D23-F03A-C866CF2E3C91}"/>
              </a:ext>
            </a:extLst>
          </p:cNvPr>
          <p:cNvSpPr>
            <a:spLocks noGrp="1"/>
          </p:cNvSpPr>
          <p:nvPr>
            <p:ph type="ctrTitle"/>
          </p:nvPr>
        </p:nvSpPr>
        <p:spPr>
          <a:xfrm>
            <a:off x="684212" y="685799"/>
            <a:ext cx="11050588" cy="5928361"/>
          </a:xfrm>
        </p:spPr>
        <p:txBody>
          <a:bodyPr>
            <a:noAutofit/>
          </a:bodyPr>
          <a:lstStyle/>
          <a:p>
            <a:pPr algn="just"/>
            <a:r>
              <a:rPr lang="pt-BR" sz="2400" dirty="0">
                <a:solidFill>
                  <a:schemeClr val="bg1"/>
                </a:solidFill>
                <a:latin typeface="Arial" panose="020B0604020202020204" pitchFamily="34" charset="0"/>
                <a:cs typeface="Arial" panose="020B0604020202020204" pitchFamily="34" charset="0"/>
              </a:rPr>
              <a:t>Dentre as formas de violência mais frequentemente notificadas no contexto da violência doméstica, a</a:t>
            </a:r>
            <a:br>
              <a:rPr lang="pt-BR" sz="2400" dirty="0">
                <a:solidFill>
                  <a:schemeClr val="bg1"/>
                </a:solidFill>
                <a:latin typeface="Arial" panose="020B0604020202020204" pitchFamily="34" charset="0"/>
                <a:cs typeface="Arial" panose="020B0604020202020204" pitchFamily="34" charset="0"/>
              </a:rPr>
            </a:br>
            <a:r>
              <a:rPr lang="pt-BR" sz="2400" b="1" i="1" dirty="0">
                <a:solidFill>
                  <a:schemeClr val="bg1"/>
                </a:solidFill>
                <a:latin typeface="Arial" panose="020B0604020202020204" pitchFamily="34" charset="0"/>
                <a:cs typeface="Arial" panose="020B0604020202020204" pitchFamily="34" charset="0"/>
              </a:rPr>
              <a:t>violência física </a:t>
            </a:r>
            <a:r>
              <a:rPr lang="pt-BR" sz="2400" dirty="0">
                <a:solidFill>
                  <a:schemeClr val="bg1"/>
                </a:solidFill>
                <a:latin typeface="Arial" panose="020B0604020202020204" pitchFamily="34" charset="0"/>
                <a:cs typeface="Arial" panose="020B0604020202020204" pitchFamily="34" charset="0"/>
              </a:rPr>
              <a:t>apareceu como prevalente com 36,7% dos casos: 51.407 registros apenas em 2022, conforme</a:t>
            </a:r>
            <a:br>
              <a:rPr lang="pt-BR" sz="2400" dirty="0">
                <a:solidFill>
                  <a:schemeClr val="bg1"/>
                </a:solidFill>
                <a:latin typeface="Arial" panose="020B0604020202020204" pitchFamily="34" charset="0"/>
                <a:cs typeface="Arial" panose="020B0604020202020204" pitchFamily="34" charset="0"/>
              </a:rPr>
            </a:br>
            <a:r>
              <a:rPr lang="pt-BR" sz="2400" dirty="0">
                <a:solidFill>
                  <a:schemeClr val="bg1"/>
                </a:solidFill>
                <a:latin typeface="Arial" panose="020B0604020202020204" pitchFamily="34" charset="0"/>
                <a:cs typeface="Arial" panose="020B0604020202020204" pitchFamily="34" charset="0"/>
              </a:rPr>
              <a:t>Tabela 5.8. O segundo tipo mais frequente, com 31,1% dos registros, consiste nas “violências múltiplas”, ou</a:t>
            </a:r>
            <a:br>
              <a:rPr lang="pt-BR" sz="2400" dirty="0">
                <a:solidFill>
                  <a:schemeClr val="bg1"/>
                </a:solidFill>
                <a:latin typeface="Arial" panose="020B0604020202020204" pitchFamily="34" charset="0"/>
                <a:cs typeface="Arial" panose="020B0604020202020204" pitchFamily="34" charset="0"/>
              </a:rPr>
            </a:br>
            <a:r>
              <a:rPr lang="pt-BR" sz="2400" dirty="0">
                <a:solidFill>
                  <a:schemeClr val="bg1"/>
                </a:solidFill>
                <a:latin typeface="Arial" panose="020B0604020202020204" pitchFamily="34" charset="0"/>
                <a:cs typeface="Arial" panose="020B0604020202020204" pitchFamily="34" charset="0"/>
              </a:rPr>
              <a:t>seja, casos em que mais de uma forma de violência foi informada pela vítima. Na sequência temos negligência,</a:t>
            </a:r>
            <a:br>
              <a:rPr lang="pt-BR" sz="2400" dirty="0">
                <a:solidFill>
                  <a:schemeClr val="bg1"/>
                </a:solidFill>
                <a:latin typeface="Arial" panose="020B0604020202020204" pitchFamily="34" charset="0"/>
                <a:cs typeface="Arial" panose="020B0604020202020204" pitchFamily="34" charset="0"/>
              </a:rPr>
            </a:br>
            <a:r>
              <a:rPr lang="pt-BR" sz="2400" dirty="0">
                <a:solidFill>
                  <a:schemeClr val="bg1"/>
                </a:solidFill>
                <a:latin typeface="Arial" panose="020B0604020202020204" pitchFamily="34" charset="0"/>
                <a:cs typeface="Arial" panose="020B0604020202020204" pitchFamily="34" charset="0"/>
              </a:rPr>
              <a:t>com 11,9% dos casos, violência psicológica com 10,7%, violência sexual com 8,9% e outras formas de violência</a:t>
            </a:r>
            <a:br>
              <a:rPr lang="pt-BR" sz="2400" dirty="0">
                <a:solidFill>
                  <a:schemeClr val="bg1"/>
                </a:solidFill>
                <a:latin typeface="Arial" panose="020B0604020202020204" pitchFamily="34" charset="0"/>
                <a:cs typeface="Arial" panose="020B0604020202020204" pitchFamily="34" charset="0"/>
              </a:rPr>
            </a:br>
            <a:r>
              <a:rPr lang="pt-BR" sz="2400" dirty="0">
                <a:solidFill>
                  <a:schemeClr val="bg1"/>
                </a:solidFill>
                <a:latin typeface="Arial" panose="020B0604020202020204" pitchFamily="34" charset="0"/>
                <a:cs typeface="Arial" panose="020B0604020202020204" pitchFamily="34" charset="0"/>
              </a:rPr>
              <a:t>com 0,7%.</a:t>
            </a:r>
          </a:p>
        </p:txBody>
      </p:sp>
      <p:sp>
        <p:nvSpPr>
          <p:cNvPr id="3" name="Subtítulo 2">
            <a:extLst>
              <a:ext uri="{FF2B5EF4-FFF2-40B4-BE49-F238E27FC236}">
                <a16:creationId xmlns:a16="http://schemas.microsoft.com/office/drawing/2014/main" id="{42647DED-9218-5764-78CA-8025E372A80A}"/>
              </a:ext>
            </a:extLst>
          </p:cNvPr>
          <p:cNvSpPr>
            <a:spLocks noGrp="1"/>
          </p:cNvSpPr>
          <p:nvPr>
            <p:ph type="subTitle" idx="1"/>
          </p:nvPr>
        </p:nvSpPr>
        <p:spPr>
          <a:xfrm>
            <a:off x="684212" y="6614160"/>
            <a:ext cx="6400800" cy="137160"/>
          </a:xfrm>
        </p:spPr>
        <p:txBody>
          <a:bodyPr>
            <a:normAutofit fontScale="25000" lnSpcReduction="20000"/>
          </a:bodyPr>
          <a:lstStyle/>
          <a:p>
            <a:endParaRPr lang="pt-BR"/>
          </a:p>
        </p:txBody>
      </p:sp>
    </p:spTree>
    <p:extLst>
      <p:ext uri="{BB962C8B-B14F-4D97-AF65-F5344CB8AC3E}">
        <p14:creationId xmlns:p14="http://schemas.microsoft.com/office/powerpoint/2010/main" val="101143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579DEF-9E2E-779E-F712-0325680A7EA7}"/>
              </a:ext>
            </a:extLst>
          </p:cNvPr>
          <p:cNvSpPr>
            <a:spLocks noGrp="1"/>
          </p:cNvSpPr>
          <p:nvPr>
            <p:ph type="title"/>
          </p:nvPr>
        </p:nvSpPr>
        <p:spPr/>
        <p:txBody>
          <a:bodyPr/>
          <a:lstStyle/>
          <a:p>
            <a:endParaRPr lang="pt-BR" dirty="0"/>
          </a:p>
        </p:txBody>
      </p:sp>
      <p:pic>
        <p:nvPicPr>
          <p:cNvPr id="4" name="Imagem 3">
            <a:extLst>
              <a:ext uri="{FF2B5EF4-FFF2-40B4-BE49-F238E27FC236}">
                <a16:creationId xmlns:a16="http://schemas.microsoft.com/office/drawing/2014/main" id="{28A81650-8A09-1158-5195-80F094276065}"/>
              </a:ext>
            </a:extLst>
          </p:cNvPr>
          <p:cNvPicPr>
            <a:picLocks noChangeAspect="1"/>
          </p:cNvPicPr>
          <p:nvPr/>
        </p:nvPicPr>
        <p:blipFill>
          <a:blip r:embed="rId2"/>
          <a:stretch>
            <a:fillRect/>
          </a:stretch>
        </p:blipFill>
        <p:spPr>
          <a:xfrm>
            <a:off x="684212" y="426720"/>
            <a:ext cx="10823575" cy="5897880"/>
          </a:xfrm>
          <a:prstGeom prst="rect">
            <a:avLst/>
          </a:prstGeom>
        </p:spPr>
      </p:pic>
    </p:spTree>
    <p:extLst>
      <p:ext uri="{BB962C8B-B14F-4D97-AF65-F5344CB8AC3E}">
        <p14:creationId xmlns:p14="http://schemas.microsoft.com/office/powerpoint/2010/main" val="13744786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83C15A-5D7B-6295-80FE-F9C787681CE3}"/>
              </a:ext>
            </a:extLst>
          </p:cNvPr>
          <p:cNvSpPr>
            <a:spLocks noGrp="1"/>
          </p:cNvSpPr>
          <p:nvPr>
            <p:ph type="title"/>
          </p:nvPr>
        </p:nvSpPr>
        <p:spPr/>
        <p:txBody>
          <a:bodyPr/>
          <a:lstStyle/>
          <a:p>
            <a:endParaRPr lang="pt-BR" dirty="0">
              <a:solidFill>
                <a:schemeClr val="bg1"/>
              </a:solidFill>
              <a:latin typeface="Arial" panose="020B0604020202020204" pitchFamily="34" charset="0"/>
              <a:cs typeface="Arial" panose="020B0604020202020204" pitchFamily="34" charset="0"/>
            </a:endParaRPr>
          </a:p>
        </p:txBody>
      </p:sp>
      <p:pic>
        <p:nvPicPr>
          <p:cNvPr id="6" name="Espaço Reservado para Imagem 5">
            <a:extLst>
              <a:ext uri="{FF2B5EF4-FFF2-40B4-BE49-F238E27FC236}">
                <a16:creationId xmlns:a16="http://schemas.microsoft.com/office/drawing/2014/main" id="{324203C7-2947-8C87-E625-F258B1AB6CFE}"/>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3342" r="23342"/>
          <a:stretch>
            <a:fillRect/>
          </a:stretch>
        </p:blipFill>
        <p:spPr/>
      </p:pic>
      <p:sp>
        <p:nvSpPr>
          <p:cNvPr id="4" name="Espaço Reservado para Texto 3">
            <a:extLst>
              <a:ext uri="{FF2B5EF4-FFF2-40B4-BE49-F238E27FC236}">
                <a16:creationId xmlns:a16="http://schemas.microsoft.com/office/drawing/2014/main" id="{2E7BDD6D-863D-7B5D-9296-29584E717F4F}"/>
              </a:ext>
            </a:extLst>
          </p:cNvPr>
          <p:cNvSpPr>
            <a:spLocks noGrp="1"/>
          </p:cNvSpPr>
          <p:nvPr>
            <p:ph type="body" sz="half" idx="2"/>
          </p:nvPr>
        </p:nvSpPr>
        <p:spPr>
          <a:xfrm>
            <a:off x="4722812" y="2777066"/>
            <a:ext cx="6021388" cy="3395134"/>
          </a:xfrm>
        </p:spPr>
        <p:txBody>
          <a:bodyPr>
            <a:noAutofit/>
          </a:bodyPr>
          <a:lstStyle/>
          <a:p>
            <a:pPr algn="just"/>
            <a:r>
              <a:rPr lang="pt-BR" sz="2400" dirty="0">
                <a:solidFill>
                  <a:schemeClr val="bg1"/>
                </a:solidFill>
                <a:latin typeface="Arial" panose="020B0604020202020204" pitchFamily="34" charset="0"/>
                <a:cs typeface="Arial" panose="020B0604020202020204" pitchFamily="34" charset="0"/>
              </a:rPr>
              <a:t>A análise das meninas e mulheres vitimadas por agressão em contexto doméstico e intrafamiliar demonstra uma prevalência de pessoas negras, que representam 58,2% das vítimas. Meninas e mulheres brancas correspondem a 39,8% dos registros; amarelas, cerca de 1%; e indígenas, 1%.</a:t>
            </a:r>
          </a:p>
        </p:txBody>
      </p:sp>
    </p:spTree>
    <p:extLst>
      <p:ext uri="{BB962C8B-B14F-4D97-AF65-F5344CB8AC3E}">
        <p14:creationId xmlns:p14="http://schemas.microsoft.com/office/powerpoint/2010/main" val="11523945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01E55F-07EF-0248-EF4A-D26B797B36A5}"/>
              </a:ext>
            </a:extLst>
          </p:cNvPr>
          <p:cNvSpPr>
            <a:spLocks noGrp="1"/>
          </p:cNvSpPr>
          <p:nvPr>
            <p:ph type="title"/>
          </p:nvPr>
        </p:nvSpPr>
        <p:spPr>
          <a:xfrm>
            <a:off x="684212" y="213360"/>
            <a:ext cx="10943908" cy="6964680"/>
          </a:xfrm>
        </p:spPr>
        <p:txBody>
          <a:bodyPr>
            <a:noAutofit/>
          </a:bodyPr>
          <a:lstStyle/>
          <a:p>
            <a:r>
              <a:rPr lang="pt-BR" sz="1600" b="1" dirty="0">
                <a:solidFill>
                  <a:schemeClr val="bg1"/>
                </a:solidFill>
                <a:latin typeface="Arial" panose="020B0604020202020204" pitchFamily="34" charset="0"/>
                <a:cs typeface="Arial" panose="020B0604020202020204" pitchFamily="34" charset="0"/>
              </a:rPr>
              <a:t>Referências bibliográficas:</a:t>
            </a:r>
            <a:br>
              <a:rPr lang="pt-BR" sz="1600" dirty="0">
                <a:solidFill>
                  <a:schemeClr val="bg1"/>
                </a:solidFill>
                <a:latin typeface="Arial" panose="020B0604020202020204" pitchFamily="34" charset="0"/>
                <a:cs typeface="Arial" panose="020B0604020202020204" pitchFamily="34" charset="0"/>
              </a:rPr>
            </a:br>
            <a:br>
              <a:rPr lang="pt-BR" sz="1600" dirty="0">
                <a:solidFill>
                  <a:schemeClr val="bg1"/>
                </a:solidFill>
                <a:latin typeface="Arial" panose="020B0604020202020204" pitchFamily="34" charset="0"/>
                <a:cs typeface="Arial" panose="020B0604020202020204" pitchFamily="34" charset="0"/>
              </a:rPr>
            </a:br>
            <a:r>
              <a:rPr lang="pt-BR" sz="1600" dirty="0">
                <a:solidFill>
                  <a:schemeClr val="bg1"/>
                </a:solidFill>
                <a:latin typeface="Arial" panose="020B0604020202020204" pitchFamily="34" charset="0"/>
                <a:cs typeface="Arial" panose="020B0604020202020204" pitchFamily="34" charset="0"/>
              </a:rPr>
              <a:t>CARNEIRO, S. </a:t>
            </a:r>
            <a:r>
              <a:rPr lang="pt-BR" sz="1600" b="1" dirty="0">
                <a:solidFill>
                  <a:schemeClr val="bg1"/>
                </a:solidFill>
                <a:latin typeface="Arial" panose="020B0604020202020204" pitchFamily="34" charset="0"/>
                <a:cs typeface="Arial" panose="020B0604020202020204" pitchFamily="34" charset="0"/>
              </a:rPr>
              <a:t>Mulheres Negras e Violência Doméstica</a:t>
            </a:r>
            <a:r>
              <a:rPr lang="pt-BR" sz="1600" dirty="0">
                <a:solidFill>
                  <a:schemeClr val="bg1"/>
                </a:solidFill>
                <a:latin typeface="Arial" panose="020B0604020202020204" pitchFamily="34" charset="0"/>
                <a:cs typeface="Arial" panose="020B0604020202020204" pitchFamily="34" charset="0"/>
              </a:rPr>
              <a:t>: decodificando os números. 1 ed. São Paulo: Geledés Instituto da Mulher Negra, 2017. Disponível em: </a:t>
            </a:r>
            <a:r>
              <a:rPr lang="pt-BR" sz="1600" u="sng" dirty="0">
                <a:solidFill>
                  <a:srgbClr val="460402"/>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https://www.geledes.org.br/</a:t>
            </a:r>
            <a:r>
              <a:rPr lang="pt-BR" sz="1600" u="sng" dirty="0" err="1">
                <a:solidFill>
                  <a:srgbClr val="460402"/>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wp-content</a:t>
            </a:r>
            <a:r>
              <a:rPr lang="pt-BR" sz="1600" u="sng" dirty="0">
                <a:solidFill>
                  <a:schemeClr val="bg1"/>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/uploads/2017/03/e-BOOK-MULHERES-NEGRAS-e-VIOL%C3%8ANCIA-DOM%C3%89STICA-decodifancando-os-n%C3%BAmeros-isbn.pdf</a:t>
            </a:r>
            <a:r>
              <a:rPr lang="pt-BR" sz="1600" dirty="0">
                <a:solidFill>
                  <a:schemeClr val="bg1"/>
                </a:solidFill>
                <a:latin typeface="Arial" panose="020B0604020202020204" pitchFamily="34" charset="0"/>
                <a:cs typeface="Arial" panose="020B0604020202020204" pitchFamily="34" charset="0"/>
              </a:rPr>
              <a:t>.  Acesso em: 15 ago. 2025.</a:t>
            </a:r>
            <a:br>
              <a:rPr lang="pt-BR" sz="1600" dirty="0">
                <a:solidFill>
                  <a:schemeClr val="bg1"/>
                </a:solidFill>
                <a:latin typeface="Arial" panose="020B0604020202020204" pitchFamily="34" charset="0"/>
                <a:cs typeface="Arial" panose="020B0604020202020204" pitchFamily="34" charset="0"/>
              </a:rPr>
            </a:br>
            <a:r>
              <a:rPr lang="pt-BR" sz="1600" dirty="0">
                <a:solidFill>
                  <a:schemeClr val="bg1"/>
                </a:solidFill>
                <a:latin typeface="Arial" panose="020B0604020202020204" pitchFamily="34" charset="0"/>
                <a:cs typeface="Arial" panose="020B0604020202020204" pitchFamily="34" charset="0"/>
              </a:rPr>
              <a:t>CARNEIRO, S. Enegrecer o feminismo: a situação da mulher negra na América Latina a partir de uma perspectiva de gênero. </a:t>
            </a:r>
            <a:r>
              <a:rPr lang="pt-BR" sz="1600" i="1" dirty="0">
                <a:solidFill>
                  <a:schemeClr val="bg1"/>
                </a:solidFill>
                <a:latin typeface="Arial" panose="020B0604020202020204" pitchFamily="34" charset="0"/>
                <a:cs typeface="Arial" panose="020B0604020202020204" pitchFamily="34" charset="0"/>
              </a:rPr>
              <a:t>In</a:t>
            </a:r>
            <a:r>
              <a:rPr lang="pt-BR" sz="1600" dirty="0">
                <a:solidFill>
                  <a:schemeClr val="bg1"/>
                </a:solidFill>
                <a:latin typeface="Arial" panose="020B0604020202020204" pitchFamily="34" charset="0"/>
                <a:cs typeface="Arial" panose="020B0604020202020204" pitchFamily="34" charset="0"/>
              </a:rPr>
              <a:t>: Ashoka Empreendimentos Sociais; Takano Cidadania. </a:t>
            </a:r>
            <a:r>
              <a:rPr lang="pt-BR" sz="1600" b="1" dirty="0">
                <a:solidFill>
                  <a:schemeClr val="bg1"/>
                </a:solidFill>
                <a:latin typeface="Arial" panose="020B0604020202020204" pitchFamily="34" charset="0"/>
                <a:cs typeface="Arial" panose="020B0604020202020204" pitchFamily="34" charset="0"/>
              </a:rPr>
              <a:t>Racismos contemporâneos</a:t>
            </a:r>
            <a:r>
              <a:rPr lang="pt-BR" sz="1600" dirty="0">
                <a:solidFill>
                  <a:schemeClr val="bg1"/>
                </a:solidFill>
                <a:latin typeface="Arial" panose="020B0604020202020204" pitchFamily="34" charset="0"/>
                <a:cs typeface="Arial" panose="020B0604020202020204" pitchFamily="34" charset="0"/>
              </a:rPr>
              <a:t>. Rio de Janeiro: Takano, 2003. Coleção Valores e Atitudes.</a:t>
            </a:r>
            <a:br>
              <a:rPr lang="pt-BR" sz="1600" dirty="0">
                <a:solidFill>
                  <a:schemeClr val="bg1"/>
                </a:solidFill>
                <a:latin typeface="Arial" panose="020B0604020202020204" pitchFamily="34" charset="0"/>
                <a:cs typeface="Arial" panose="020B0604020202020204" pitchFamily="34" charset="0"/>
              </a:rPr>
            </a:br>
            <a:r>
              <a:rPr lang="pt-BR" sz="1600" dirty="0">
                <a:solidFill>
                  <a:schemeClr val="bg1"/>
                </a:solidFill>
                <a:latin typeface="Arial" panose="020B0604020202020204" pitchFamily="34" charset="0"/>
                <a:cs typeface="Arial" panose="020B0604020202020204" pitchFamily="34" charset="0"/>
              </a:rPr>
              <a:t>CERQUEIRA, D. </a:t>
            </a:r>
            <a:r>
              <a:rPr lang="pt-BR" sz="1600" b="1" dirty="0">
                <a:solidFill>
                  <a:schemeClr val="bg1"/>
                </a:solidFill>
                <a:latin typeface="Arial" panose="020B0604020202020204" pitchFamily="34" charset="0"/>
                <a:cs typeface="Arial" panose="020B0604020202020204" pitchFamily="34" charset="0"/>
              </a:rPr>
              <a:t>Mapa dos homicídios ocultos no Brasil</a:t>
            </a:r>
            <a:r>
              <a:rPr lang="pt-BR" sz="1600" dirty="0">
                <a:solidFill>
                  <a:schemeClr val="bg1"/>
                </a:solidFill>
                <a:latin typeface="Arial" panose="020B0604020202020204" pitchFamily="34" charset="0"/>
                <a:cs typeface="Arial" panose="020B0604020202020204" pitchFamily="34" charset="0"/>
              </a:rPr>
              <a:t>. Texto para Discussão 1848. Brasília: Ipea, jul. 2013. Disponível em: </a:t>
            </a:r>
            <a:r>
              <a:rPr lang="pt-BR" sz="1600" u="sng" dirty="0">
                <a:solidFill>
                  <a:srgbClr val="460402"/>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http://repositorio.ipea.gov.br/</a:t>
            </a:r>
            <a:r>
              <a:rPr lang="pt-BR" sz="1600" u="sng" dirty="0" err="1">
                <a:solidFill>
                  <a:srgbClr val="460402"/>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bitstream</a:t>
            </a:r>
            <a:r>
              <a:rPr lang="pt-BR" sz="1600" u="sng" dirty="0">
                <a:solidFill>
                  <a:schemeClr val="bg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/11058/2924/1/TD_1848.pdf</a:t>
            </a:r>
            <a:r>
              <a:rPr lang="pt-BR" sz="1600" dirty="0">
                <a:solidFill>
                  <a:schemeClr val="bg1"/>
                </a:solidFill>
                <a:latin typeface="Arial" panose="020B0604020202020204" pitchFamily="34" charset="0"/>
                <a:cs typeface="Arial" panose="020B0604020202020204" pitchFamily="34" charset="0"/>
              </a:rPr>
              <a:t>. Acesso em: 15 ago. 2025.</a:t>
            </a:r>
            <a:br>
              <a:rPr lang="pt-BR" sz="1600" dirty="0">
                <a:solidFill>
                  <a:schemeClr val="bg1"/>
                </a:solidFill>
                <a:latin typeface="Arial" panose="020B0604020202020204" pitchFamily="34" charset="0"/>
                <a:cs typeface="Arial" panose="020B0604020202020204" pitchFamily="34" charset="0"/>
              </a:rPr>
            </a:br>
            <a:r>
              <a:rPr lang="pt-BR" sz="1600" dirty="0">
                <a:solidFill>
                  <a:schemeClr val="bg1"/>
                </a:solidFill>
                <a:latin typeface="Arial" panose="020B0604020202020204" pitchFamily="34" charset="0"/>
                <a:cs typeface="Arial" panose="020B0604020202020204" pitchFamily="34" charset="0"/>
              </a:rPr>
              <a:t>FBSP – Fórum Brasileiro de Segurança Pública. </a:t>
            </a:r>
            <a:r>
              <a:rPr lang="pt-BR" sz="1600" b="1" dirty="0">
                <a:solidFill>
                  <a:schemeClr val="bg1"/>
                </a:solidFill>
                <a:latin typeface="Arial" panose="020B0604020202020204" pitchFamily="34" charset="0"/>
                <a:cs typeface="Arial" panose="020B0604020202020204" pitchFamily="34" charset="0"/>
              </a:rPr>
              <a:t>Anuário Brasileiro de Segurança Pública 2020</a:t>
            </a:r>
            <a:r>
              <a:rPr lang="pt-BR" sz="1600" dirty="0">
                <a:solidFill>
                  <a:schemeClr val="bg1"/>
                </a:solidFill>
                <a:latin typeface="Arial" panose="020B0604020202020204" pitchFamily="34" charset="0"/>
                <a:cs typeface="Arial" panose="020B0604020202020204" pitchFamily="34" charset="0"/>
              </a:rPr>
              <a:t>. São Paulo: FBSP, 2020. Disponível em: </a:t>
            </a:r>
            <a:r>
              <a:rPr lang="pt-BR" sz="1600" u="sng" dirty="0">
                <a:solidFill>
                  <a:srgbClr val="460402"/>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https://forumseguranca.org.br/</a:t>
            </a:r>
            <a:r>
              <a:rPr lang="pt-BR" sz="1600" u="sng" dirty="0" err="1">
                <a:solidFill>
                  <a:srgbClr val="460402"/>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wp-content</a:t>
            </a:r>
            <a:r>
              <a:rPr lang="pt-BR" sz="1600" u="sng" dirty="0">
                <a:solidFill>
                  <a:schemeClr val="bg1"/>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/uploads/2020/10/anuario-14-2020-v1-interativo.pdf</a:t>
            </a:r>
            <a:r>
              <a:rPr lang="pt-BR" sz="1600" dirty="0">
                <a:solidFill>
                  <a:schemeClr val="bg1"/>
                </a:solidFill>
                <a:latin typeface="Arial" panose="020B0604020202020204" pitchFamily="34" charset="0"/>
                <a:cs typeface="Arial" panose="020B0604020202020204" pitchFamily="34" charset="0"/>
              </a:rPr>
              <a:t>. Acesso em: 15 ago. 2025.</a:t>
            </a:r>
            <a:br>
              <a:rPr lang="pt-BR" sz="1600" dirty="0">
                <a:solidFill>
                  <a:schemeClr val="bg1"/>
                </a:solidFill>
                <a:latin typeface="Arial" panose="020B0604020202020204" pitchFamily="34" charset="0"/>
                <a:cs typeface="Arial" panose="020B0604020202020204" pitchFamily="34" charset="0"/>
              </a:rPr>
            </a:br>
            <a:r>
              <a:rPr lang="pt-BR" sz="1600" dirty="0">
                <a:solidFill>
                  <a:schemeClr val="bg1"/>
                </a:solidFill>
                <a:latin typeface="Arial" panose="020B0604020202020204" pitchFamily="34" charset="0"/>
                <a:cs typeface="Arial" panose="020B0604020202020204" pitchFamily="34" charset="0"/>
              </a:rPr>
              <a:t>FBSP – Fórum Brasileiro de Segurança Pública. </a:t>
            </a:r>
            <a:r>
              <a:rPr lang="pt-BR" sz="1600" b="1" dirty="0">
                <a:solidFill>
                  <a:schemeClr val="bg1"/>
                </a:solidFill>
                <a:latin typeface="Arial" panose="020B0604020202020204" pitchFamily="34" charset="0"/>
                <a:cs typeface="Arial" panose="020B0604020202020204" pitchFamily="34" charset="0"/>
              </a:rPr>
              <a:t>Anuário Brasileiro de Segurança Pública 2021</a:t>
            </a:r>
            <a:r>
              <a:rPr lang="pt-BR" sz="1600" dirty="0">
                <a:solidFill>
                  <a:schemeClr val="bg1"/>
                </a:solidFill>
                <a:latin typeface="Arial" panose="020B0604020202020204" pitchFamily="34" charset="0"/>
                <a:cs typeface="Arial" panose="020B0604020202020204" pitchFamily="34" charset="0"/>
              </a:rPr>
              <a:t>. São Paulo: FBSP, 2021. Disponível em: </a:t>
            </a:r>
            <a:r>
              <a:rPr lang="pt-BR" sz="1600" u="sng" dirty="0">
                <a:solidFill>
                  <a:srgbClr val="460402"/>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https://www.ipea.gov.br/atlasviolencia/arquivos/artigos/</a:t>
            </a:r>
            <a:r>
              <a:rPr lang="pt-BR" sz="1600" u="sng" dirty="0">
                <a:solidFill>
                  <a:schemeClr val="bg1"/>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1375-atlasdaviolencia2021completo</a:t>
            </a:r>
            <a:r>
              <a:rPr lang="pt-BR" sz="1600" u="sng" dirty="0">
                <a:solidFill>
                  <a:schemeClr val="bg1"/>
                </a:solidFill>
                <a:latin typeface="Arial" panose="020B0604020202020204" pitchFamily="34" charset="0"/>
                <a:cs typeface="Arial" panose="020B0604020202020204" pitchFamily="34" charset="0"/>
              </a:rPr>
              <a:t>. Acesso em: 15 ago. 2025.</a:t>
            </a:r>
            <a:br>
              <a:rPr lang="pt-BR" sz="1600" u="sng" dirty="0">
                <a:solidFill>
                  <a:schemeClr val="bg1"/>
                </a:solidFill>
                <a:latin typeface="Arial" panose="020B0604020202020204" pitchFamily="34" charset="0"/>
                <a:cs typeface="Arial" panose="020B0604020202020204" pitchFamily="34" charset="0"/>
              </a:rPr>
            </a:br>
            <a:r>
              <a:rPr lang="pt-BR" sz="1600" dirty="0">
                <a:solidFill>
                  <a:schemeClr val="bg1"/>
                </a:solidFill>
                <a:latin typeface="Arial" panose="020B0604020202020204" pitchFamily="34" charset="0"/>
                <a:cs typeface="Arial" panose="020B0604020202020204" pitchFamily="34" charset="0"/>
              </a:rPr>
              <a:t>FBSP – Fórum Brasileiro de Segurança Pública. </a:t>
            </a:r>
            <a:r>
              <a:rPr lang="pt-BR" sz="1600" b="1" dirty="0">
                <a:solidFill>
                  <a:schemeClr val="bg1"/>
                </a:solidFill>
                <a:latin typeface="Arial" panose="020B0604020202020204" pitchFamily="34" charset="0"/>
                <a:cs typeface="Arial" panose="020B0604020202020204" pitchFamily="34" charset="0"/>
              </a:rPr>
              <a:t>Anuário Brasileiro de Segurança Pública 2024</a:t>
            </a:r>
            <a:r>
              <a:rPr lang="pt-BR" sz="1600" dirty="0">
                <a:solidFill>
                  <a:schemeClr val="bg1"/>
                </a:solidFill>
                <a:latin typeface="Arial" panose="020B0604020202020204" pitchFamily="34" charset="0"/>
                <a:cs typeface="Arial" panose="020B0604020202020204" pitchFamily="34" charset="0"/>
              </a:rPr>
              <a:t>. São Paulo: FBSP, 2024. Disponível em: </a:t>
            </a:r>
            <a:r>
              <a:rPr lang="pt-BR" sz="1600" u="sng" dirty="0">
                <a:solidFill>
                  <a:srgbClr val="460402"/>
                </a:solidFill>
                <a:latin typeface="Arial" panose="020B0604020202020204" pitchFamily="34" charset="0"/>
                <a:cs typeface="Arial" panose="020B0604020202020204" pitchFamily="34" charset="0"/>
              </a:rPr>
              <a:t>https://www.ipea.gov.br/</a:t>
            </a:r>
            <a:r>
              <a:rPr lang="pt-BR" sz="1600" u="sng" dirty="0" err="1">
                <a:solidFill>
                  <a:srgbClr val="460402"/>
                </a:solidFill>
                <a:latin typeface="Arial" panose="020B0604020202020204" pitchFamily="34" charset="0"/>
                <a:cs typeface="Arial" panose="020B0604020202020204" pitchFamily="34" charset="0"/>
              </a:rPr>
              <a:t>atlasviolencia</a:t>
            </a:r>
            <a:r>
              <a:rPr lang="pt-BR" sz="1600" u="sng" dirty="0">
                <a:solidFill>
                  <a:srgbClr val="460402"/>
                </a:solidFill>
                <a:latin typeface="Arial" panose="020B0604020202020204" pitchFamily="34" charset="0"/>
                <a:cs typeface="Arial" panose="020B0604020202020204" pitchFamily="34" charset="0"/>
              </a:rPr>
              <a:t>/</a:t>
            </a:r>
            <a:r>
              <a:rPr lang="pt-BR" sz="1600" u="sng" dirty="0" err="1">
                <a:solidFill>
                  <a:srgbClr val="460402"/>
                </a:solidFill>
                <a:latin typeface="Arial" panose="020B0604020202020204" pitchFamily="34" charset="0"/>
                <a:cs typeface="Arial" panose="020B0604020202020204" pitchFamily="34" charset="0"/>
              </a:rPr>
              <a:t>publicacoes</a:t>
            </a:r>
            <a:r>
              <a:rPr lang="pt-BR" sz="1600" u="sng" dirty="0">
                <a:solidFill>
                  <a:schemeClr val="bg1"/>
                </a:solidFill>
                <a:latin typeface="Arial" panose="020B0604020202020204" pitchFamily="34" charset="0"/>
                <a:cs typeface="Arial" panose="020B0604020202020204" pitchFamily="34" charset="0"/>
              </a:rPr>
              <a:t>. Acesso em: 15 ago. 2025.</a:t>
            </a:r>
            <a:endParaRPr lang="pt-BR"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566483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1B81E7-25F3-7810-B238-ED5F20563C23}"/>
              </a:ext>
            </a:extLst>
          </p:cNvPr>
          <p:cNvSpPr>
            <a:spLocks noGrp="1"/>
          </p:cNvSpPr>
          <p:nvPr>
            <p:ph type="title"/>
          </p:nvPr>
        </p:nvSpPr>
        <p:spPr/>
        <p:txBody>
          <a:bodyPr>
            <a:normAutofit/>
          </a:bodyPr>
          <a:lstStyle/>
          <a:p>
            <a:pPr algn="ctr"/>
            <a:r>
              <a:rPr lang="pt-BR" sz="3200" b="1" dirty="0">
                <a:solidFill>
                  <a:schemeClr val="bg1"/>
                </a:solidFill>
                <a:latin typeface="Arial" panose="020B0604020202020204" pitchFamily="34" charset="0"/>
                <a:cs typeface="Arial" panose="020B0604020202020204" pitchFamily="34" charset="0"/>
              </a:rPr>
              <a:t>ESPERANÇA GARCIA</a:t>
            </a:r>
          </a:p>
        </p:txBody>
      </p:sp>
      <p:pic>
        <p:nvPicPr>
          <p:cNvPr id="6" name="Espaço Reservado para Imagem 5">
            <a:extLst>
              <a:ext uri="{FF2B5EF4-FFF2-40B4-BE49-F238E27FC236}">
                <a16:creationId xmlns:a16="http://schemas.microsoft.com/office/drawing/2014/main" id="{928ED81A-64A0-7FC5-CA1F-D166BA3FAB71}"/>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3587" b="3587"/>
          <a:stretch>
            <a:fillRect/>
          </a:stretch>
        </p:blipFill>
        <p:spPr/>
      </p:pic>
      <p:sp>
        <p:nvSpPr>
          <p:cNvPr id="4" name="Espaço Reservado para Texto 3">
            <a:extLst>
              <a:ext uri="{FF2B5EF4-FFF2-40B4-BE49-F238E27FC236}">
                <a16:creationId xmlns:a16="http://schemas.microsoft.com/office/drawing/2014/main" id="{6C483C2E-D511-6914-1B58-4E97D9F522F6}"/>
              </a:ext>
            </a:extLst>
          </p:cNvPr>
          <p:cNvSpPr>
            <a:spLocks noGrp="1"/>
          </p:cNvSpPr>
          <p:nvPr>
            <p:ph type="body" sz="half" idx="2"/>
          </p:nvPr>
        </p:nvSpPr>
        <p:spPr>
          <a:xfrm>
            <a:off x="4722812" y="2777066"/>
            <a:ext cx="6021388" cy="2907454"/>
          </a:xfrm>
        </p:spPr>
        <p:txBody>
          <a:bodyPr>
            <a:noAutofit/>
          </a:bodyPr>
          <a:lstStyle/>
          <a:p>
            <a:pPr algn="just"/>
            <a:r>
              <a:rPr lang="pt-BR" sz="3200" dirty="0">
                <a:solidFill>
                  <a:schemeClr val="bg1"/>
                </a:solidFill>
                <a:latin typeface="Arial" panose="020B0604020202020204" pitchFamily="34" charset="0"/>
                <a:cs typeface="Arial" panose="020B0604020202020204" pitchFamily="34" charset="0"/>
              </a:rPr>
              <a:t>O Conselho Pleno da OAB Nacional reconheceu, em novembro de 2022, Esperança Garcia como a primeira advogada brasileira.</a:t>
            </a:r>
          </a:p>
        </p:txBody>
      </p:sp>
    </p:spTree>
    <p:extLst>
      <p:ext uri="{BB962C8B-B14F-4D97-AF65-F5344CB8AC3E}">
        <p14:creationId xmlns:p14="http://schemas.microsoft.com/office/powerpoint/2010/main" val="15711936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22BD83-E5F1-9751-1E21-AD0FC8610549}"/>
              </a:ext>
            </a:extLst>
          </p:cNvPr>
          <p:cNvSpPr>
            <a:spLocks noGrp="1"/>
          </p:cNvSpPr>
          <p:nvPr>
            <p:ph type="title"/>
          </p:nvPr>
        </p:nvSpPr>
        <p:spPr/>
        <p:txBody>
          <a:bodyPr/>
          <a:lstStyle/>
          <a:p>
            <a:endParaRPr lang="pt-BR"/>
          </a:p>
        </p:txBody>
      </p:sp>
      <p:pic>
        <p:nvPicPr>
          <p:cNvPr id="9" name="Espaço Reservado para Conteúdo 8">
            <a:extLst>
              <a:ext uri="{FF2B5EF4-FFF2-40B4-BE49-F238E27FC236}">
                <a16:creationId xmlns:a16="http://schemas.microsoft.com/office/drawing/2014/main" id="{AC04174D-7959-DD4E-EF67-040651A7D9C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4212" y="304800"/>
            <a:ext cx="10974388" cy="6324600"/>
          </a:xfrm>
        </p:spPr>
      </p:pic>
    </p:spTree>
    <p:extLst>
      <p:ext uri="{BB962C8B-B14F-4D97-AF65-F5344CB8AC3E}">
        <p14:creationId xmlns:p14="http://schemas.microsoft.com/office/powerpoint/2010/main" val="16523979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7B4E95-9A73-C414-6B7D-C0B2070B118A}"/>
              </a:ext>
            </a:extLst>
          </p:cNvPr>
          <p:cNvSpPr>
            <a:spLocks noGrp="1"/>
          </p:cNvSpPr>
          <p:nvPr>
            <p:ph type="title"/>
          </p:nvPr>
        </p:nvSpPr>
        <p:spPr/>
        <p:txBody>
          <a:bodyPr/>
          <a:lstStyle/>
          <a:p>
            <a:pPr algn="ctr"/>
            <a:r>
              <a:rPr lang="pt-BR" dirty="0">
                <a:solidFill>
                  <a:schemeClr val="bg1"/>
                </a:solidFill>
                <a:latin typeface="Arial" panose="020B0604020202020204" pitchFamily="34" charset="0"/>
                <a:cs typeface="Arial" panose="020B0604020202020204" pitchFamily="34" charset="0"/>
              </a:rPr>
              <a:t>Tereza de Benguela</a:t>
            </a:r>
          </a:p>
        </p:txBody>
      </p:sp>
      <p:pic>
        <p:nvPicPr>
          <p:cNvPr id="8" name="Espaço Reservado para Imagem 7">
            <a:extLst>
              <a:ext uri="{FF2B5EF4-FFF2-40B4-BE49-F238E27FC236}">
                <a16:creationId xmlns:a16="http://schemas.microsoft.com/office/drawing/2014/main" id="{168B1DEA-88C0-54FB-F733-1C472FA72DA5}"/>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3784" r="3784"/>
          <a:stretch>
            <a:fillRect/>
          </a:stretch>
        </p:blipFill>
        <p:spPr/>
      </p:pic>
      <p:sp>
        <p:nvSpPr>
          <p:cNvPr id="4" name="Espaço Reservado para Texto 3">
            <a:extLst>
              <a:ext uri="{FF2B5EF4-FFF2-40B4-BE49-F238E27FC236}">
                <a16:creationId xmlns:a16="http://schemas.microsoft.com/office/drawing/2014/main" id="{1D41DE40-2C9C-3F64-EE94-B182B4EC49C4}"/>
              </a:ext>
            </a:extLst>
          </p:cNvPr>
          <p:cNvSpPr>
            <a:spLocks noGrp="1"/>
          </p:cNvSpPr>
          <p:nvPr>
            <p:ph type="body" sz="half" idx="2"/>
          </p:nvPr>
        </p:nvSpPr>
        <p:spPr/>
        <p:txBody>
          <a:bodyPr/>
          <a:lstStyle/>
          <a:p>
            <a:pPr algn="ctr"/>
            <a:endParaRPr lang="pt-BR" sz="3200" b="1" dirty="0">
              <a:solidFill>
                <a:schemeClr val="bg1"/>
              </a:solidFill>
              <a:latin typeface="Arial" panose="020B0604020202020204" pitchFamily="34" charset="0"/>
              <a:cs typeface="Arial" panose="020B0604020202020204" pitchFamily="34" charset="0"/>
            </a:endParaRPr>
          </a:p>
          <a:p>
            <a:pPr algn="ctr"/>
            <a:r>
              <a:rPr lang="pt-BR" sz="3200" b="1" dirty="0">
                <a:solidFill>
                  <a:schemeClr val="bg1"/>
                </a:solidFill>
                <a:latin typeface="Arial" panose="020B0604020202020204" pitchFamily="34" charset="0"/>
                <a:cs typeface="Arial" panose="020B0604020202020204" pitchFamily="34" charset="0"/>
              </a:rPr>
              <a:t>OBRIGADA</a:t>
            </a:r>
          </a:p>
          <a:p>
            <a:pPr algn="ctr"/>
            <a:r>
              <a:rPr lang="pt-BR" sz="3200" i="1" dirty="0">
                <a:solidFill>
                  <a:schemeClr val="bg1"/>
                </a:solidFill>
                <a:latin typeface="Arial" panose="020B0604020202020204" pitchFamily="34" charset="0"/>
                <a:cs typeface="Arial" panose="020B0604020202020204" pitchFamily="34" charset="0"/>
              </a:rPr>
              <a:t>@leticiamarquespadilha</a:t>
            </a:r>
          </a:p>
          <a:p>
            <a:endParaRPr lang="pt-BR" dirty="0"/>
          </a:p>
        </p:txBody>
      </p:sp>
    </p:spTree>
    <p:extLst>
      <p:ext uri="{BB962C8B-B14F-4D97-AF65-F5344CB8AC3E}">
        <p14:creationId xmlns:p14="http://schemas.microsoft.com/office/powerpoint/2010/main" val="827804630"/>
      </p:ext>
    </p:extLst>
  </p:cSld>
  <p:clrMapOvr>
    <a:masterClrMapping/>
  </p:clrMapOvr>
</p:sld>
</file>

<file path=ppt/theme/theme1.xml><?xml version="1.0" encoding="utf-8"?>
<a:theme xmlns:a="http://schemas.openxmlformats.org/drawingml/2006/main" name="Fatia">
  <a:themeElements>
    <a:clrScheme name="Fatia">
      <a:dk1>
        <a:sysClr val="windowText" lastClr="000000"/>
      </a:dk1>
      <a:lt1>
        <a:sysClr val="window" lastClr="FFFFFF"/>
      </a:lt1>
      <a:dk2>
        <a:srgbClr val="D06F1E"/>
      </a:dk2>
      <a:lt2>
        <a:srgbClr val="F0BE21"/>
      </a:lt2>
      <a:accent1>
        <a:srgbClr val="760603"/>
      </a:accent1>
      <a:accent2>
        <a:srgbClr val="9F761A"/>
      </a:accent2>
      <a:accent3>
        <a:srgbClr val="92A200"/>
      </a:accent3>
      <a:accent4>
        <a:srgbClr val="4AA157"/>
      </a:accent4>
      <a:accent5>
        <a:srgbClr val="46788D"/>
      </a:accent5>
      <a:accent6>
        <a:srgbClr val="A848A8"/>
      </a:accent6>
      <a:hlink>
        <a:srgbClr val="460402"/>
      </a:hlink>
      <a:folHlink>
        <a:srgbClr val="991111"/>
      </a:folHlink>
    </a:clrScheme>
    <a:fontScheme name="Fatia">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atia">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62000"/>
                <a:satMod val="200000"/>
                <a:lumMod val="124000"/>
              </a:schemeClr>
            </a:gs>
            <a:gs pos="100000">
              <a:schemeClr val="phClr">
                <a:shade val="96000"/>
                <a:hueMod val="88000"/>
                <a:satMod val="220000"/>
                <a:lumMod val="82000"/>
              </a:schemeClr>
            </a:gs>
          </a:gsLst>
          <a:lin ang="6120000" scaled="1"/>
        </a:gradFill>
        <a:gradFill rotWithShape="1">
          <a:gsLst>
            <a:gs pos="0">
              <a:schemeClr val="phClr">
                <a:tint val="97000"/>
                <a:hueMod val="142000"/>
                <a:satMod val="200000"/>
                <a:lumMod val="118000"/>
              </a:schemeClr>
            </a:gs>
            <a:gs pos="100000">
              <a:schemeClr val="phClr">
                <a:shade val="92000"/>
                <a:hueMod val="22000"/>
                <a:satMod val="220000"/>
                <a:lumMod val="62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282EB108-EDE6-4B8E-957B-D4A69BF580EA}"/>
    </a:ext>
  </a:extLst>
</a:theme>
</file>

<file path=docProps/app.xml><?xml version="1.0" encoding="utf-8"?>
<Properties xmlns="http://schemas.openxmlformats.org/officeDocument/2006/extended-properties" xmlns:vt="http://schemas.openxmlformats.org/officeDocument/2006/docPropsVTypes">
  <Template>Slice</Template>
  <TotalTime>197</TotalTime>
  <Words>1042</Words>
  <Application>Microsoft Office PowerPoint</Application>
  <PresentationFormat>Widescreen</PresentationFormat>
  <Paragraphs>31</Paragraphs>
  <Slides>18</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18</vt:i4>
      </vt:variant>
    </vt:vector>
  </HeadingPairs>
  <TitlesOfParts>
    <vt:vector size="22" baseType="lpstr">
      <vt:lpstr>Arial</vt:lpstr>
      <vt:lpstr>Century Gothic</vt:lpstr>
      <vt:lpstr>Wingdings 3</vt:lpstr>
      <vt:lpstr>Fatia</vt:lpstr>
      <vt:lpstr>A INVISIBILIDADE DAS MULHERES NEGRAS PERIFÉRICAS VÍTIMAS DE VIOLÊNCIA DOMÉSTICA NA SOCIEDADE BRASILEIRA </vt:lpstr>
      <vt:lpstr>BRASIL</vt:lpstr>
      <vt:lpstr>PRINCÍPIO ou teoria DA INTERSECCIONALIDADE</vt:lpstr>
      <vt:lpstr>Apresentação do PowerPoint</vt:lpstr>
      <vt:lpstr>"caso Sônia Maria de Jesus"</vt:lpstr>
      <vt:lpstr>Lei 11.340/2006</vt:lpstr>
      <vt:lpstr>Em 2022, do total de homicídios de mulheres registrados pelo sistema de saúde, as mulheres negras corresponderam a 66,4% das vítimas. Em números absolutos, foram 2.526 mulheres negras assassinadas Naquele ano, a taxa de homicídio de mulheres negras foi de 4,2 por grupo de 100 mil, enquanto a taxa para mulheres não negras foi de 2,5. Isso significa dizer que mulheres negras tiveram 1,7 vezes mais chances de serem vítimas de homicídio, em comparação com as não negras.</vt:lpstr>
      <vt:lpstr>Apresentação do PowerPoint</vt:lpstr>
      <vt:lpstr>Em 17 UFs as taxas de homicídio de mulheres negras superaram a taxa nacional em 2022. As três mais altas foram encontradas em Rondônia, Ceará e Mato Grosso, sendo que este último teve sua taxa maior do que a taxa nacional em todos os últimos 10 anos.</vt:lpstr>
      <vt:lpstr>em termos agregados no Brasil, em 2022, a chance de uma mulher negra ser assassinada era 1,7 vezes maior do que a de uma mulher não negra. No entanto, em algumas UFs esses dados são ainda mais críticos. Em todos os estados da Região Nordeste, a chance de uma mulher negra ser vítima de homicídio é pelo menos duas vezes maior do que a de uma mulher não negra. Em Alagoas, por exemplo, mulheres negras têm chances 7,1 vezes maiores de serem mortas violentamente em comparação com mulheres não negras. Diversos outros estados da região figuram entre aqueles com as maiores chances de uma mulher negra ser vítima de homicídio em relação a uma mulher não negra, como o Ceará (onde essa chance é 72,2% maior), Rio Grande do Norte (64%), Sergipe (62,9%) e Maranhão (61,5%).</vt:lpstr>
      <vt:lpstr>Apresentação do PowerPoint</vt:lpstr>
      <vt:lpstr>Dentre as formas de violência mais frequentemente notificadas no contexto da violência doméstica, a violência física apareceu como prevalente com 36,7% dos casos: 51.407 registros apenas em 2022, conforme Tabela 5.8. O segundo tipo mais frequente, com 31,1% dos registros, consiste nas “violências múltiplas”, ou seja, casos em que mais de uma forma de violência foi informada pela vítima. Na sequência temos negligência, com 11,9% dos casos, violência psicológica com 10,7%, violência sexual com 8,9% e outras formas de violência com 0,7%.</vt:lpstr>
      <vt:lpstr>Apresentação do PowerPoint</vt:lpstr>
      <vt:lpstr>Apresentação do PowerPoint</vt:lpstr>
      <vt:lpstr>Referências bibliográficas:  CARNEIRO, S. Mulheres Negras e Violência Doméstica: decodificando os números. 1 ed. São Paulo: Geledés Instituto da Mulher Negra, 2017. Disponível em: https://www.geledes.org.br/wp-content/uploads/2017/03/e-BOOK-MULHERES-NEGRAS-e-VIOL%C3%8ANCIA-DOM%C3%89STICA-decodifancando-os-n%C3%BAmeros-isbn.pdf.  Acesso em: 15 ago. 2025. CARNEIRO, S. Enegrecer o feminismo: a situação da mulher negra na América Latina a partir de uma perspectiva de gênero. In: Ashoka Empreendimentos Sociais; Takano Cidadania. Racismos contemporâneos. Rio de Janeiro: Takano, 2003. Coleção Valores e Atitudes. CERQUEIRA, D. Mapa dos homicídios ocultos no Brasil. Texto para Discussão 1848. Brasília: Ipea, jul. 2013. Disponível em: http://repositorio.ipea.gov.br/bitstream/11058/2924/1/TD_1848.pdf. Acesso em: 15 ago. 2025. FBSP – Fórum Brasileiro de Segurança Pública. Anuário Brasileiro de Segurança Pública 2020. São Paulo: FBSP, 2020. Disponível em: https://forumseguranca.org.br/wp-content/uploads/2020/10/anuario-14-2020-v1-interativo.pdf. Acesso em: 15 ago. 2025. FBSP – Fórum Brasileiro de Segurança Pública. Anuário Brasileiro de Segurança Pública 2021. São Paulo: FBSP, 2021. Disponível em: https://www.ipea.gov.br/atlasviolencia/arquivos/artigos/1375-atlasdaviolencia2021completo. Acesso em: 15 ago. 2025. FBSP – Fórum Brasileiro de Segurança Pública. Anuário Brasileiro de Segurança Pública 2024. São Paulo: FBSP, 2024. Disponível em: https://www.ipea.gov.br/atlasviolencia/publicacoes. Acesso em: 15 ago. 2025.</vt:lpstr>
      <vt:lpstr>ESPERANÇA GARCIA</vt:lpstr>
      <vt:lpstr>Apresentação do PowerPoint</vt:lpstr>
      <vt:lpstr>Tereza de Benguela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Letícia Padilha</dc:creator>
  <cp:lastModifiedBy>administrativo</cp:lastModifiedBy>
  <cp:revision>27</cp:revision>
  <dcterms:created xsi:type="dcterms:W3CDTF">2025-09-07T17:38:29Z</dcterms:created>
  <dcterms:modified xsi:type="dcterms:W3CDTF">2026-03-19T16:05:48Z</dcterms:modified>
</cp:coreProperties>
</file>